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fntdata" ContentType="application/x-fontdata"/>
  <Default Extension="png" ContentType="image/png"/>
  <Default Extension="mp4" ContentType="video/mp4"/>
  <Default Extension="svg" ContentType="image/svg+xml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slides/slide6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2"/>
  </p:handoutMasterIdLst>
  <p:sldIdLst>
    <p:sldId id="256" r:id="rId3"/>
    <p:sldId id="257" r:id="rId4"/>
    <p:sldId id="266" r:id="rId5"/>
    <p:sldId id="263" r:id="rId6"/>
    <p:sldId id="265" r:id="rId7"/>
    <p:sldId id="259" r:id="rId8"/>
    <p:sldId id="261" r:id="rId9"/>
    <p:sldId id="262" r:id="rId10"/>
    <p:sldId id="267" r:id="rId11"/>
  </p:sldIdLst>
  <p:sldSz cx="12192000" cy="6858000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Kanit" panose="020B0604020202020204" charset="-34"/>
      <p:regular r:id="rId14"/>
      <p:bold r:id="rId15"/>
      <p:italic r:id="rId16"/>
      <p:boldItalic r:id="rId17"/>
    </p:embeddedFont>
    <p:embeddedFont>
      <p:font typeface="Kanit Light" panose="020B0604020202020204" charset="-34"/>
      <p:regular r:id="rId18"/>
      <p:italic r:id="rId19"/>
    </p:embeddedFont>
    <p:embeddedFont>
      <p:font typeface="Kanit SemiBold" panose="020B0604020202020204" charset="-34"/>
      <p:bold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ExtraBold" panose="00000900000000000000" pitchFamily="2" charset="0"/>
      <p:bold r:id="rId26"/>
      <p:boldItalic r:id="rId27"/>
    </p:embeddedFont>
    <p:embeddedFont>
      <p:font typeface="Poppins SemiBold" panose="00000700000000000000" pitchFamily="2" charset="0"/>
      <p:bold r:id="rId28"/>
      <p:boldItalic r:id="rId29"/>
    </p:embeddedFont>
    <p:embeddedFont>
      <p:font typeface="Roboto Black" panose="02000000000000000000" pitchFamily="2" charset="0"/>
      <p:bold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nly Animations" id="{55AD61F4-56C6-4188-9B64-E7560CBCB834}">
          <p14:sldIdLst>
            <p14:sldId id="256"/>
            <p14:sldId id="257"/>
            <p14:sldId id="266"/>
            <p14:sldId id="263"/>
            <p14:sldId id="265"/>
          </p14:sldIdLst>
        </p14:section>
        <p14:section name="Morph Transition Needed" id="{569F409C-B18E-4CF9-94CA-0EBF74845363}">
          <p14:sldIdLst>
            <p14:sldId id="259"/>
            <p14:sldId id="261"/>
            <p14:sldId id="262"/>
          </p14:sldIdLst>
        </p14:section>
        <p14:section name="Thank You Slide" id="{618A92BD-0E68-4EF4-BECE-924E66870724}">
          <p14:sldIdLst>
            <p14:sldId id="267"/>
          </p14:sldIdLst>
        </p14:section>
        <p14:section name="About This Template" id="{BC6629B0-3293-4AC2-9BA8-97785257548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  <a:srgbClr val="E50913"/>
    <a:srgbClr val="7C22DE"/>
    <a:srgbClr val="2FBE76"/>
    <a:srgbClr val="EAB421"/>
    <a:srgbClr val="0E7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74" y="84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/ppt/fonts/font1.fntdata" Id="rId13" /><Relationship Type="http://schemas.openxmlformats.org/officeDocument/2006/relationships/font" Target="/ppt/fonts/font6.fntdata" Id="rId18" /><Relationship Type="http://schemas.openxmlformats.org/officeDocument/2006/relationships/font" Target="/ppt/fonts/font14.fntdata" Id="rId26" /><Relationship Type="http://schemas.openxmlformats.org/officeDocument/2006/relationships/slide" Target="/ppt/slides/slide1.xml" Id="rId3" /><Relationship Type="http://schemas.openxmlformats.org/officeDocument/2006/relationships/font" Target="/ppt/fonts/font9.fntdata" Id="rId21" /><Relationship Type="http://schemas.openxmlformats.org/officeDocument/2006/relationships/theme" Target="/ppt/theme/theme1.xml" Id="rId34" /><Relationship Type="http://schemas.openxmlformats.org/officeDocument/2006/relationships/slide" Target="/ppt/slides/slide5.xml" Id="rId7" /><Relationship Type="http://schemas.openxmlformats.org/officeDocument/2006/relationships/handoutMaster" Target="/ppt/handoutMasters/handoutMaster1.xml" Id="rId12" /><Relationship Type="http://schemas.openxmlformats.org/officeDocument/2006/relationships/font" Target="/ppt/fonts/font5.fntdata" Id="rId17" /><Relationship Type="http://schemas.openxmlformats.org/officeDocument/2006/relationships/font" Target="/ppt/fonts/font13.fntdata" Id="rId25" /><Relationship Type="http://schemas.openxmlformats.org/officeDocument/2006/relationships/viewProps" Target="/ppt/viewProps.xml" Id="rId33" /><Relationship Type="http://schemas.openxmlformats.org/officeDocument/2006/relationships/font" Target="/ppt/fonts/font4.fntdata" Id="rId16" /><Relationship Type="http://schemas.openxmlformats.org/officeDocument/2006/relationships/font" Target="/ppt/fonts/font8.fntdata" Id="rId20" /><Relationship Type="http://schemas.openxmlformats.org/officeDocument/2006/relationships/font" Target="/ppt/fonts/font17.fntdata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4.xml" Id="rId6" /><Relationship Type="http://schemas.openxmlformats.org/officeDocument/2006/relationships/slide" Target="/ppt/slides/slide9.xml" Id="rId11" /><Relationship Type="http://schemas.openxmlformats.org/officeDocument/2006/relationships/font" Target="/ppt/fonts/font12.fntdata" Id="rId24" /><Relationship Type="http://schemas.openxmlformats.org/officeDocument/2006/relationships/presProps" Target="/ppt/presProps.xml" Id="rId32" /><Relationship Type="http://schemas.openxmlformats.org/officeDocument/2006/relationships/slide" Target="/ppt/slides/slide3.xml" Id="rId5" /><Relationship Type="http://schemas.openxmlformats.org/officeDocument/2006/relationships/font" Target="/ppt/fonts/font3.fntdata" Id="rId15" /><Relationship Type="http://schemas.openxmlformats.org/officeDocument/2006/relationships/font" Target="/ppt/fonts/font11.fntdata" Id="rId23" /><Relationship Type="http://schemas.openxmlformats.org/officeDocument/2006/relationships/font" Target="/ppt/fonts/font16.fntdata" Id="rId28" /><Relationship Type="http://schemas.openxmlformats.org/officeDocument/2006/relationships/slide" Target="/ppt/slides/slide8.xml" Id="rId10" /><Relationship Type="http://schemas.openxmlformats.org/officeDocument/2006/relationships/font" Target="/ppt/fonts/font7.fntdata" Id="rId19" /><Relationship Type="http://schemas.openxmlformats.org/officeDocument/2006/relationships/font" Target="/ppt/fonts/font19.fntdata" Id="rId31" /><Relationship Type="http://schemas.openxmlformats.org/officeDocument/2006/relationships/slide" Target="/ppt/slides/slide2.xml" Id="rId4" /><Relationship Type="http://schemas.openxmlformats.org/officeDocument/2006/relationships/slide" Target="/ppt/slides/slide7.xml" Id="rId9" /><Relationship Type="http://schemas.openxmlformats.org/officeDocument/2006/relationships/font" Target="/ppt/fonts/font2.fntdata" Id="rId14" /><Relationship Type="http://schemas.openxmlformats.org/officeDocument/2006/relationships/font" Target="/ppt/fonts/font10.fntdata" Id="rId22" /><Relationship Type="http://schemas.openxmlformats.org/officeDocument/2006/relationships/font" Target="/ppt/fonts/font15.fntdata" Id="rId27" /><Relationship Type="http://schemas.openxmlformats.org/officeDocument/2006/relationships/font" Target="/ppt/fonts/font18.fntdata" Id="rId30" /><Relationship Type="http://schemas.openxmlformats.org/officeDocument/2006/relationships/tableStyles" Target="/ppt/tableStyles.xml" Id="rId35" /><Relationship Type="http://schemas.openxmlformats.org/officeDocument/2006/relationships/slide" Target="/ppt/slides/slide6.xml" Id="rId8" /></Relationships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72A8B0-F831-1192-D45D-9530D28929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14283-026B-05B3-6949-FD7B8A4530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C69E1-9DB3-4EB0-8A75-31F1AB94681D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2ED4E-A52A-35B1-65DE-6FA03FD895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820B5-FA36-BE27-E275-EB1EE34D20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79A39-C3E5-460B-8A95-C1928C6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2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CAC81-5925-209B-50FE-EDAB2AC0B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BC221-E66B-F6B4-1D7F-32EFB3F9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1D093-41F9-F2A1-EE79-A4AABC1A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42981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DADA6-6E8C-B128-EDF2-02474249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5819-887B-CCF3-CC5C-0D809C026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2F08-8B5B-E89E-6662-7B8F866D1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9AB6-6406-4260-8B96-DDFAA540752A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5C954-03F9-D54C-C944-F6BF175B9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97500-7CD8-B3BE-3044-717D226F3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ERSONAL USE ONLY" hidden="1">
            <a:extLst>
              <a:ext uri="{FF2B5EF4-FFF2-40B4-BE49-F238E27FC236}">
                <a16:creationId xmlns:a16="http://schemas.microsoft.com/office/drawing/2014/main" id="{36BE56A2-F734-CE81-9B87-CBA62E3A73FE}"/>
              </a:ext>
            </a:extLst>
          </p:cNvPr>
          <p:cNvSpPr txBox="1"/>
          <p:nvPr userDrawn="1"/>
        </p:nvSpPr>
        <p:spPr>
          <a:xfrm>
            <a:off x="3788940" y="6948351"/>
            <a:ext cx="44152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Netflix Inspired PowerPoint by slideative</a:t>
            </a:r>
          </a:p>
          <a:p>
            <a:pPr algn="ctr"/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PERSONAL USE 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B38BD-0537-783C-2166-0B6EDFF4B5C1}"/>
              </a:ext>
            </a:extLst>
          </p:cNvPr>
          <p:cNvSpPr txBox="1"/>
          <p:nvPr userDrawn="1"/>
        </p:nvSpPr>
        <p:spPr>
          <a:xfrm>
            <a:off x="3581400" y="7046888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n-lt"/>
                <a:cs typeface="Kanit Light" pitchFamily="2" charset="-34"/>
              </a:rPr>
              <a:t>‘Netflix Inspired’</a:t>
            </a:r>
          </a:p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n-lt"/>
                <a:cs typeface="Kanit Light" pitchFamily="2" charset="-34"/>
              </a:rPr>
              <a:t> PowerPoint Template by slideative</a:t>
            </a:r>
          </a:p>
        </p:txBody>
      </p:sp>
    </p:spTree>
    <p:extLst>
      <p:ext uri="{BB962C8B-B14F-4D97-AF65-F5344CB8AC3E}">
        <p14:creationId xmlns:p14="http://schemas.microsoft.com/office/powerpoint/2010/main" val="248521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4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1.png" Id="rId8" /><Relationship Type="http://schemas.openxmlformats.org/officeDocument/2006/relationships/image" Target="/ppt/media/image6.png" Id="rId3" /><Relationship Type="http://schemas.openxmlformats.org/officeDocument/2006/relationships/image" Target="/ppt/media/image10.svg" Id="rId7" /><Relationship Type="http://schemas.openxmlformats.org/officeDocument/2006/relationships/image" Target="/ppt/media/image5.jp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9.png" Id="rId6" /><Relationship Type="http://schemas.openxmlformats.org/officeDocument/2006/relationships/image" Target="/ppt/media/image8.svg" Id="rId5" /><Relationship Type="http://schemas.openxmlformats.org/officeDocument/2006/relationships/image" Target="/ppt/media/image7.png" Id="rId4" /><Relationship Type="http://schemas.openxmlformats.org/officeDocument/2006/relationships/image" Target="/ppt/media/image12.svg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8.svg" Id="rId8" /><Relationship Type="http://schemas.openxmlformats.org/officeDocument/2006/relationships/image" Target="/ppt/media/image14.jpeg" Id="rId3" /><Relationship Type="http://schemas.openxmlformats.org/officeDocument/2006/relationships/image" Target="/ppt/media/image7.png" Id="rId7" /><Relationship Type="http://schemas.openxmlformats.org/officeDocument/2006/relationships/image" Target="/ppt/media/image13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6" /><Relationship Type="http://schemas.openxmlformats.org/officeDocument/2006/relationships/image" Target="/ppt/media/image16.jpeg" Id="rId5" /><Relationship Type="http://schemas.openxmlformats.org/officeDocument/2006/relationships/image" Target="/ppt/media/image10.svg" Id="rId10" /><Relationship Type="http://schemas.openxmlformats.org/officeDocument/2006/relationships/image" Target="/ppt/media/image15.jpeg" Id="rId4" /><Relationship Type="http://schemas.openxmlformats.org/officeDocument/2006/relationships/image" Target="/ppt/media/image9.png" Id="rId9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3.png" Id="rId8" /><Relationship Type="http://schemas.openxmlformats.org/officeDocument/2006/relationships/image" Target="/ppt/media/image18.jpeg" Id="rId3" /><Relationship Type="http://schemas.openxmlformats.org/officeDocument/2006/relationships/image" Target="/ppt/media/image22.svg" Id="rId7" /><Relationship Type="http://schemas.openxmlformats.org/officeDocument/2006/relationships/image" Target="/ppt/media/image17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1.png" Id="rId6" /><Relationship Type="http://schemas.openxmlformats.org/officeDocument/2006/relationships/image" Target="/ppt/media/image26.svg" Id="rId11" /><Relationship Type="http://schemas.openxmlformats.org/officeDocument/2006/relationships/image" Target="/ppt/media/image20.svg" Id="rId5" /><Relationship Type="http://schemas.openxmlformats.org/officeDocument/2006/relationships/image" Target="/ppt/media/image25.png" Id="rId10" /><Relationship Type="http://schemas.openxmlformats.org/officeDocument/2006/relationships/image" Target="/ppt/media/image19.png" Id="rId4" /><Relationship Type="http://schemas.openxmlformats.org/officeDocument/2006/relationships/image" Target="/ppt/media/image24.svg" Id="rId9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9.png" Id="rId8" /><Relationship Type="http://schemas.openxmlformats.org/officeDocument/2006/relationships/image" Target="/ppt/media/image30.png" Id="rId13" /><Relationship Type="http://schemas.openxmlformats.org/officeDocument/2006/relationships/image" Target="/ppt/media/image35.svg" Id="rId18" /><Relationship Type="http://schemas.openxmlformats.org/officeDocument/2006/relationships/image" Target="/ppt/media/image6.png" Id="rId3" /><Relationship Type="http://schemas.openxmlformats.org/officeDocument/2006/relationships/image" Target="/ppt/media/image8.svg" Id="rId7" /><Relationship Type="http://schemas.openxmlformats.org/officeDocument/2006/relationships/image" Target="/ppt/media/image29.jpeg" Id="rId12" /><Relationship Type="http://schemas.openxmlformats.org/officeDocument/2006/relationships/image" Target="/ppt/media/image34.png" Id="rId17" /><Relationship Type="http://schemas.openxmlformats.org/officeDocument/2006/relationships/image" Target="/ppt/media/image27.jpg" Id="rId2" /><Relationship Type="http://schemas.openxmlformats.org/officeDocument/2006/relationships/image" Target="/ppt/media/image33.svg" Id="rId16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7.png" Id="rId6" /><Relationship Type="http://schemas.microsoft.com/office/2007/relationships/hdphoto" Target="/ppt/media/hdphoto1.wdp" Id="rId11" /><Relationship Type="http://schemas.openxmlformats.org/officeDocument/2006/relationships/image" Target="/ppt/media/image12.svg" Id="rId5" /><Relationship Type="http://schemas.openxmlformats.org/officeDocument/2006/relationships/image" Target="/ppt/media/image32.png" Id="rId15" /><Relationship Type="http://schemas.openxmlformats.org/officeDocument/2006/relationships/image" Target="/ppt/media/image28.png" Id="rId10" /><Relationship Type="http://schemas.openxmlformats.org/officeDocument/2006/relationships/image" Target="/ppt/media/image11.png" Id="rId4" /><Relationship Type="http://schemas.openxmlformats.org/officeDocument/2006/relationships/image" Target="/ppt/media/image10.svg" Id="rId9" /><Relationship Type="http://schemas.openxmlformats.org/officeDocument/2006/relationships/image" Target="/ppt/media/image31.svg" Id="rId1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32.png" Id="rId8" /><Relationship Type="http://schemas.openxmlformats.org/officeDocument/2006/relationships/image" Target="/ppt/media/image37.png" Id="rId13" /><Relationship Type="http://schemas.microsoft.com/office/2007/relationships/hdphoto" Target="/ppt/media/hdphoto1.wdp" Id="rId3" /><Relationship Type="http://schemas.openxmlformats.org/officeDocument/2006/relationships/image" Target="/ppt/media/image6.png" Id="rId7" /><Relationship Type="http://schemas.openxmlformats.org/officeDocument/2006/relationships/image" Target="/ppt/media/image36.png" Id="rId12" /><Relationship Type="http://schemas.openxmlformats.org/officeDocument/2006/relationships/image" Target="/ppt/media/image28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31.svg" Id="rId6" /><Relationship Type="http://schemas.openxmlformats.org/officeDocument/2006/relationships/image" Target="/ppt/media/image35.svg" Id="rId11" /><Relationship Type="http://schemas.openxmlformats.org/officeDocument/2006/relationships/image" Target="/ppt/media/image30.png" Id="rId5" /><Relationship Type="http://schemas.openxmlformats.org/officeDocument/2006/relationships/image" Target="/ppt/media/image34.png" Id="rId10" /><Relationship Type="http://schemas.openxmlformats.org/officeDocument/2006/relationships/image" Target="/ppt/media/image29.jpeg" Id="rId4" /><Relationship Type="http://schemas.openxmlformats.org/officeDocument/2006/relationships/image" Target="/ppt/media/image33.svg" Id="rId9" /><Relationship Type="http://schemas.openxmlformats.org/officeDocument/2006/relationships/image" Target="/ppt/media/image38.png" Id="rId1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32.png" Id="rId8" /><Relationship Type="http://schemas.openxmlformats.org/officeDocument/2006/relationships/image" Target="/ppt/media/image40.png" Id="rId13" /><Relationship Type="http://schemas.microsoft.com/office/2007/relationships/hdphoto" Target="/ppt/media/hdphoto1.wdp" Id="rId3" /><Relationship Type="http://schemas.openxmlformats.org/officeDocument/2006/relationships/image" Target="/ppt/media/image6.png" Id="rId7" /><Relationship Type="http://schemas.openxmlformats.org/officeDocument/2006/relationships/image" Target="/ppt/media/image39.png" Id="rId12" /><Relationship Type="http://schemas.openxmlformats.org/officeDocument/2006/relationships/image" Target="/ppt/media/image28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31.svg" Id="rId6" /><Relationship Type="http://schemas.openxmlformats.org/officeDocument/2006/relationships/image" Target="/ppt/media/image35.svg" Id="rId11" /><Relationship Type="http://schemas.openxmlformats.org/officeDocument/2006/relationships/image" Target="/ppt/media/image30.png" Id="rId5" /><Relationship Type="http://schemas.openxmlformats.org/officeDocument/2006/relationships/image" Target="/ppt/media/image34.png" Id="rId10" /><Relationship Type="http://schemas.openxmlformats.org/officeDocument/2006/relationships/image" Target="/ppt/media/image29.jpeg" Id="rId4" /><Relationship Type="http://schemas.openxmlformats.org/officeDocument/2006/relationships/image" Target="/ppt/media/image33.svg" Id="rId9" /><Relationship Type="http://schemas.openxmlformats.org/officeDocument/2006/relationships/image" Target="/ppt/media/image41.png" Id="rId1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49212681-F56A-EB22-2801-5A799DFF07A1}"/>
              </a:ext>
            </a:extLst>
          </p:cNvPr>
          <p:cNvSpPr txBox="1"/>
          <p:nvPr/>
        </p:nvSpPr>
        <p:spPr>
          <a:xfrm>
            <a:off x="2108200" y="2497976"/>
            <a:ext cx="7975600" cy="186204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3189"/>
              </a:avLst>
            </a:prstTxWarp>
            <a:spAutoFit/>
          </a:bodyPr>
          <a:lstStyle/>
          <a:p>
            <a:pPr algn="ctr"/>
            <a:r>
              <a:rPr lang="en-US" sz="11500" dirty="0">
                <a:solidFill>
                  <a:schemeClr val="accent2">
                    <a:lumMod val="75000"/>
                  </a:schemeClr>
                </a:solidFill>
                <a:latin typeface="Bebas neue" panose="020B0606020202050201" pitchFamily="34" charset="0"/>
                <a:ea typeface="Roboto Black" panose="02000000000000000000" pitchFamily="2" charset="0"/>
              </a:rPr>
              <a:t>SLIDEATIVE</a:t>
            </a:r>
          </a:p>
        </p:txBody>
      </p:sp>
      <p:pic>
        <p:nvPicPr>
          <p:cNvPr id="3" name="INTRO">
            <a:hlinkClick r:id="" action="ppaction://media"/>
            <a:extLst>
              <a:ext uri="{FF2B5EF4-FFF2-40B4-BE49-F238E27FC236}">
                <a16:creationId xmlns:a16="http://schemas.microsoft.com/office/drawing/2014/main" id="{E1FD22CD-0DD2-56A9-E736-B0FA3A8D24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3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Mr. Purple">
            <a:extLst>
              <a:ext uri="{FF2B5EF4-FFF2-40B4-BE49-F238E27FC236}">
                <a16:creationId xmlns:a16="http://schemas.microsoft.com/office/drawing/2014/main" id="{57C0A185-D65F-F952-BE97-250FB3BF9FEF}"/>
              </a:ext>
            </a:extLst>
          </p:cNvPr>
          <p:cNvGrpSpPr/>
          <p:nvPr/>
        </p:nvGrpSpPr>
        <p:grpSpPr>
          <a:xfrm>
            <a:off x="5096274" y="2212935"/>
            <a:ext cx="1999452" cy="1891235"/>
            <a:chOff x="1590675" y="2519364"/>
            <a:chExt cx="1819275" cy="181927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DACD85-4783-304A-2B5B-99BA145226B9}"/>
                </a:ext>
              </a:extLst>
            </p:cNvPr>
            <p:cNvSpPr/>
            <p:nvPr/>
          </p:nvSpPr>
          <p:spPr>
            <a:xfrm>
              <a:off x="1590675" y="2519364"/>
              <a:ext cx="1819275" cy="1819275"/>
            </a:xfrm>
            <a:prstGeom prst="roundRect">
              <a:avLst>
                <a:gd name="adj" fmla="val 5371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94C82B-01A6-A4F2-CB68-99814FFFA565}"/>
                </a:ext>
              </a:extLst>
            </p:cNvPr>
            <p:cNvGrpSpPr/>
            <p:nvPr/>
          </p:nvGrpSpPr>
          <p:grpSpPr>
            <a:xfrm>
              <a:off x="1889124" y="2540491"/>
              <a:ext cx="1448380" cy="1123646"/>
              <a:chOff x="1889124" y="2540491"/>
              <a:chExt cx="1448380" cy="112364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18AFF63-0C78-D171-731C-EEA5A8F27C66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361770-0649-B416-DCBB-FC3538CBF35D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C48D4238-7F52-FCD5-992E-B19B7A291BB8}"/>
                  </a:ext>
                </a:extLst>
              </p:cNvPr>
              <p:cNvSpPr/>
              <p:nvPr/>
            </p:nvSpPr>
            <p:spPr>
              <a:xfrm rot="7117880">
                <a:off x="2213858" y="2540491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635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Who's Presenting">
            <a:extLst>
              <a:ext uri="{FF2B5EF4-FFF2-40B4-BE49-F238E27FC236}">
                <a16:creationId xmlns:a16="http://schemas.microsoft.com/office/drawing/2014/main" id="{F6E4873F-E879-B10F-7BDB-54F1A84B265C}"/>
              </a:ext>
            </a:extLst>
          </p:cNvPr>
          <p:cNvSpPr txBox="1"/>
          <p:nvPr/>
        </p:nvSpPr>
        <p:spPr>
          <a:xfrm>
            <a:off x="3213100" y="1373126"/>
            <a:ext cx="600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Who’s Presenting?</a:t>
            </a:r>
          </a:p>
        </p:txBody>
      </p:sp>
      <p:sp>
        <p:nvSpPr>
          <p:cNvPr id="27" name="User 1">
            <a:extLst>
              <a:ext uri="{FF2B5EF4-FFF2-40B4-BE49-F238E27FC236}">
                <a16:creationId xmlns:a16="http://schemas.microsoft.com/office/drawing/2014/main" id="{9DADF564-F803-3464-9688-AC3C2738717B}"/>
              </a:ext>
            </a:extLst>
          </p:cNvPr>
          <p:cNvSpPr txBox="1"/>
          <p:nvPr/>
        </p:nvSpPr>
        <p:spPr>
          <a:xfrm>
            <a:off x="4913749" y="4359205"/>
            <a:ext cx="2364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Aayush Raj Giri</a:t>
            </a:r>
          </a:p>
        </p:txBody>
      </p:sp>
    </p:spTree>
    <p:extLst>
      <p:ext uri="{BB962C8B-B14F-4D97-AF65-F5344CB8AC3E}">
        <p14:creationId xmlns:p14="http://schemas.microsoft.com/office/powerpoint/2010/main" val="34164722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Background Picture" descr="Empty red chairs in cinema with popcorn and drinks">
            <a:extLst>
              <a:ext uri="{FF2B5EF4-FFF2-40B4-BE49-F238E27FC236}">
                <a16:creationId xmlns:a16="http://schemas.microsoft.com/office/drawing/2014/main" id="{273DB991-076A-A01A-6A2B-8ED7CEAD3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6" b="8796"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</p:pic>
      <p:sp>
        <p:nvSpPr>
          <p:cNvPr id="36" name="Shade">
            <a:extLst>
              <a:ext uri="{FF2B5EF4-FFF2-40B4-BE49-F238E27FC236}">
                <a16:creationId xmlns:a16="http://schemas.microsoft.com/office/drawing/2014/main" id="{2583FAAB-EFC8-DCFF-0692-84B7A67676F9}"/>
              </a:ext>
            </a:extLst>
          </p:cNvPr>
          <p:cNvSpPr/>
          <p:nvPr/>
        </p:nvSpPr>
        <p:spPr>
          <a:xfrm>
            <a:off x="0" y="0"/>
            <a:ext cx="7569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8269DFE3-5765-C965-E51F-06B82E8A852E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ottom Bar">
            <a:extLst>
              <a:ext uri="{FF2B5EF4-FFF2-40B4-BE49-F238E27FC236}">
                <a16:creationId xmlns:a16="http://schemas.microsoft.com/office/drawing/2014/main" id="{17C8D3F1-56C9-B4BA-F5F2-89DB0DAD8ED0}"/>
              </a:ext>
            </a:extLst>
          </p:cNvPr>
          <p:cNvSpPr/>
          <p:nvPr/>
        </p:nvSpPr>
        <p:spPr>
          <a:xfrm>
            <a:off x="0" y="6153149"/>
            <a:ext cx="12192000" cy="704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8F2CF82A-5A01-5EF2-B376-D05F8F992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0" y="144805"/>
            <a:ext cx="395996" cy="39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earch" descr="Magnifying glass with solid fill">
            <a:extLst>
              <a:ext uri="{FF2B5EF4-FFF2-40B4-BE49-F238E27FC236}">
                <a16:creationId xmlns:a16="http://schemas.microsoft.com/office/drawing/2014/main" id="{58A7842E-D131-C5EF-F5A9-E9E265FD5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6" name="Cast">
            <a:extLst>
              <a:ext uri="{FF2B5EF4-FFF2-40B4-BE49-F238E27FC236}">
                <a16:creationId xmlns:a16="http://schemas.microsoft.com/office/drawing/2014/main" id="{7757450B-165D-4783-8E1F-1D8EB8B8DD3F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51D495-B9F8-E16D-1553-80135D7CE126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20A79CA-8291-84F0-F232-7A009F71C2FE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F591F2C2-8069-86DB-1B01-C41650B0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40" name="Mr. Purple">
            <a:extLst>
              <a:ext uri="{FF2B5EF4-FFF2-40B4-BE49-F238E27FC236}">
                <a16:creationId xmlns:a16="http://schemas.microsoft.com/office/drawing/2014/main" id="{1A2AAD38-B868-BD70-D7F5-04601A4B9D14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3" name="User">
              <a:extLst>
                <a:ext uri="{FF2B5EF4-FFF2-40B4-BE49-F238E27FC236}">
                  <a16:creationId xmlns:a16="http://schemas.microsoft.com/office/drawing/2014/main" id="{F9E1E6B6-9727-DF1A-EF5F-8786046940FF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BAB488-6336-881E-FA4A-3FCAA1AB31B4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4C3956B-E8CB-8391-2C71-864E18CD7E07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1741073-DB54-5DEF-C2DF-3C3A47E74459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D16A889D-847F-6C01-F7B4-9141816C550E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Subtitle 1">
            <a:extLst>
              <a:ext uri="{FF2B5EF4-FFF2-40B4-BE49-F238E27FC236}">
                <a16:creationId xmlns:a16="http://schemas.microsoft.com/office/drawing/2014/main" id="{5D2C2A9F-13D5-E23A-FF3A-2CAFD2B1E7DE}"/>
              </a:ext>
            </a:extLst>
          </p:cNvPr>
          <p:cNvSpPr txBox="1"/>
          <p:nvPr/>
        </p:nvSpPr>
        <p:spPr>
          <a:xfrm>
            <a:off x="799310" y="204775"/>
            <a:ext cx="1112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Subtitle 1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315D3D0-837A-3D53-BFCF-E37633B720A7}"/>
              </a:ext>
            </a:extLst>
          </p:cNvPr>
          <p:cNvSpPr txBox="1"/>
          <p:nvPr/>
        </p:nvSpPr>
        <p:spPr>
          <a:xfrm>
            <a:off x="1911350" y="204775"/>
            <a:ext cx="1112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Subtitle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2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anit Light" pitchFamily="2" charset="-34"/>
              <a:ea typeface="Roboto" panose="02000000000000000000" pitchFamily="2" charset="0"/>
              <a:cs typeface="Kanit Light" pitchFamily="2" charset="-34"/>
            </a:endParaRPr>
          </a:p>
        </p:txBody>
      </p:sp>
      <p:sp>
        <p:nvSpPr>
          <p:cNvPr id="18" name="Subtitle 3">
            <a:extLst>
              <a:ext uri="{FF2B5EF4-FFF2-40B4-BE49-F238E27FC236}">
                <a16:creationId xmlns:a16="http://schemas.microsoft.com/office/drawing/2014/main" id="{59350185-9FFC-A559-F349-3863CF63F810}"/>
              </a:ext>
            </a:extLst>
          </p:cNvPr>
          <p:cNvSpPr txBox="1"/>
          <p:nvPr/>
        </p:nvSpPr>
        <p:spPr>
          <a:xfrm>
            <a:off x="3023390" y="204775"/>
            <a:ext cx="1112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Subtitle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3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anit Light" pitchFamily="2" charset="-34"/>
              <a:ea typeface="Roboto" panose="02000000000000000000" pitchFamily="2" charset="0"/>
              <a:cs typeface="Kanit Light" pitchFamily="2" charset="-34"/>
            </a:endParaRPr>
          </a:p>
        </p:txBody>
      </p:sp>
      <p:sp>
        <p:nvSpPr>
          <p:cNvPr id="22" name="Body 1">
            <a:extLst>
              <a:ext uri="{FF2B5EF4-FFF2-40B4-BE49-F238E27FC236}">
                <a16:creationId xmlns:a16="http://schemas.microsoft.com/office/drawing/2014/main" id="{0ACB28D4-7982-0B6D-8FDA-72CF48B6A460}"/>
              </a:ext>
            </a:extLst>
          </p:cNvPr>
          <p:cNvSpPr txBox="1"/>
          <p:nvPr/>
        </p:nvSpPr>
        <p:spPr>
          <a:xfrm>
            <a:off x="605851" y="3626933"/>
            <a:ext cx="4578891" cy="59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Data Science Club – Project Challenge</a:t>
            </a:r>
          </a:p>
          <a:p>
            <a:pPr>
              <a:lnSpc>
                <a:spcPts val="2000"/>
              </a:lnSpc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By – Aayush Raj Giri | 0246CS231005</a:t>
            </a:r>
            <a:endParaRPr lang="th-TH" sz="1300" dirty="0">
              <a:solidFill>
                <a:schemeClr val="bg1">
                  <a:lumMod val="95000"/>
                </a:schemeClr>
              </a:solidFill>
              <a:effectLst>
                <a:outerShdw blurRad="317500" sx="102000" sy="102000" algn="ctr" rotWithShape="0">
                  <a:prstClr val="black">
                    <a:alpha val="40000"/>
                  </a:prstClr>
                </a:outerShdw>
              </a:effectLst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4DA9CD8-476B-7E68-8B91-92397B8E7CCB}"/>
              </a:ext>
            </a:extLst>
          </p:cNvPr>
          <p:cNvSpPr txBox="1"/>
          <p:nvPr/>
        </p:nvSpPr>
        <p:spPr>
          <a:xfrm>
            <a:off x="605850" y="2392349"/>
            <a:ext cx="5785523" cy="1271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Netflix Movies &amp; TV Shows Analysis</a:t>
            </a:r>
            <a:endParaRPr lang="th-TH" sz="44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pic>
        <p:nvPicPr>
          <p:cNvPr id="25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21255589-8FBD-9F81-3088-8276D4A8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1" y="1852348"/>
            <a:ext cx="395996" cy="39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ubtitle (Optional)">
            <a:extLst>
              <a:ext uri="{FF2B5EF4-FFF2-40B4-BE49-F238E27FC236}">
                <a16:creationId xmlns:a16="http://schemas.microsoft.com/office/drawing/2014/main" id="{92E4DCDA-C93F-5FD5-AF2B-9BC7E36CB7DB}"/>
              </a:ext>
            </a:extLst>
          </p:cNvPr>
          <p:cNvSpPr txBox="1"/>
          <p:nvPr/>
        </p:nvSpPr>
        <p:spPr>
          <a:xfrm>
            <a:off x="1078048" y="1871398"/>
            <a:ext cx="2890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>
                    <a:alpha val="50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GeeksforGeeks</a:t>
            </a:r>
            <a:r>
              <a:rPr lang="en-US" sz="2000" dirty="0">
                <a:solidFill>
                  <a:schemeClr val="bg1">
                    <a:alpha val="50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- BGIEM</a:t>
            </a:r>
          </a:p>
        </p:txBody>
      </p:sp>
      <p:grpSp>
        <p:nvGrpSpPr>
          <p:cNvPr id="55" name="Play">
            <a:extLst>
              <a:ext uri="{FF2B5EF4-FFF2-40B4-BE49-F238E27FC236}">
                <a16:creationId xmlns:a16="http://schemas.microsoft.com/office/drawing/2014/main" id="{D95D8EF6-7EA4-34CF-2A83-42AD5774A8D2}"/>
              </a:ext>
            </a:extLst>
          </p:cNvPr>
          <p:cNvGrpSpPr/>
          <p:nvPr/>
        </p:nvGrpSpPr>
        <p:grpSpPr>
          <a:xfrm>
            <a:off x="701101" y="4354184"/>
            <a:ext cx="1299149" cy="365760"/>
            <a:chOff x="701101" y="4953561"/>
            <a:chExt cx="1299149" cy="36576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D6D30C1-67E5-023C-6BC4-E0103A8204D5}"/>
                </a:ext>
              </a:extLst>
            </p:cNvPr>
            <p:cNvSpPr/>
            <p:nvPr/>
          </p:nvSpPr>
          <p:spPr>
            <a:xfrm>
              <a:off x="701101" y="4953561"/>
              <a:ext cx="1299149" cy="365760"/>
            </a:xfrm>
            <a:prstGeom prst="roundRect">
              <a:avLst>
                <a:gd name="adj" fmla="val 119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58D372-A7D3-94FD-2AF5-58654114214B}"/>
                </a:ext>
              </a:extLst>
            </p:cNvPr>
            <p:cNvSpPr txBox="1"/>
            <p:nvPr/>
          </p:nvSpPr>
          <p:spPr>
            <a:xfrm>
              <a:off x="1010148" y="4980415"/>
              <a:ext cx="918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Kanit" pitchFamily="2" charset="-34"/>
                  <a:cs typeface="Kanit" pitchFamily="2" charset="-34"/>
                </a:rPr>
                <a:t>Play</a:t>
              </a: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83BA0AB2-A787-BA4E-4881-5F46633E9C67}"/>
                </a:ext>
              </a:extLst>
            </p:cNvPr>
            <p:cNvSpPr/>
            <p:nvPr/>
          </p:nvSpPr>
          <p:spPr>
            <a:xfrm rot="5400000">
              <a:off x="1038514" y="5059238"/>
              <a:ext cx="158879" cy="13696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My List">
            <a:extLst>
              <a:ext uri="{FF2B5EF4-FFF2-40B4-BE49-F238E27FC236}">
                <a16:creationId xmlns:a16="http://schemas.microsoft.com/office/drawing/2014/main" id="{35318E33-4D97-D7FC-13A7-24D166453DCC}"/>
              </a:ext>
            </a:extLst>
          </p:cNvPr>
          <p:cNvGrpSpPr/>
          <p:nvPr/>
        </p:nvGrpSpPr>
        <p:grpSpPr>
          <a:xfrm>
            <a:off x="2185989" y="4354184"/>
            <a:ext cx="1638299" cy="365760"/>
            <a:chOff x="2185989" y="4953561"/>
            <a:chExt cx="1638299" cy="36576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A2FFC26-ED16-A9C4-FF2C-9A8675179CED}"/>
                </a:ext>
              </a:extLst>
            </p:cNvPr>
            <p:cNvSpPr/>
            <p:nvPr/>
          </p:nvSpPr>
          <p:spPr>
            <a:xfrm>
              <a:off x="2185989" y="4953561"/>
              <a:ext cx="1638299" cy="365760"/>
            </a:xfrm>
            <a:prstGeom prst="roundRect">
              <a:avLst>
                <a:gd name="adj" fmla="val 11971"/>
              </a:avLst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105CDD-8421-9F76-CDB1-D5BC70EED265}"/>
                </a:ext>
              </a:extLst>
            </p:cNvPr>
            <p:cNvSpPr txBox="1"/>
            <p:nvPr/>
          </p:nvSpPr>
          <p:spPr>
            <a:xfrm>
              <a:off x="2553194" y="4980415"/>
              <a:ext cx="1137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Kanit" pitchFamily="2" charset="-34"/>
                  <a:cs typeface="Kanit" pitchFamily="2" charset="-34"/>
                </a:rPr>
                <a:t>My List</a:t>
              </a:r>
            </a:p>
          </p:txBody>
        </p:sp>
        <p:pic>
          <p:nvPicPr>
            <p:cNvPr id="62" name="Graphic 61" descr="Add outline">
              <a:extLst>
                <a:ext uri="{FF2B5EF4-FFF2-40B4-BE49-F238E27FC236}">
                  <a16:creationId xmlns:a16="http://schemas.microsoft.com/office/drawing/2014/main" id="{CC3C4FA1-844F-C2FE-7B9D-4D3E61BB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30342" y="5043190"/>
              <a:ext cx="175876" cy="175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62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14" grpId="0"/>
      <p:bldP spid="17" grpId="0"/>
      <p:bldP spid="18" grpId="0"/>
      <p:bldP spid="22" grpId="0"/>
      <p:bldP spid="23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 2">
            <a:extLst>
              <a:ext uri="{FF2B5EF4-FFF2-40B4-BE49-F238E27FC236}">
                <a16:creationId xmlns:a16="http://schemas.microsoft.com/office/drawing/2014/main" id="{76F48742-6EA6-3DD2-0814-B1E73E58DFF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1">
            <a:extLst>
              <a:ext uri="{FF2B5EF4-FFF2-40B4-BE49-F238E27FC236}">
                <a16:creationId xmlns:a16="http://schemas.microsoft.com/office/drawing/2014/main" id="{E8DA9B17-2E35-8CB9-14F7-1C5F91399853}"/>
              </a:ext>
            </a:extLst>
          </p:cNvPr>
          <p:cNvSpPr/>
          <p:nvPr/>
        </p:nvSpPr>
        <p:spPr>
          <a:xfrm>
            <a:off x="1246025" y="2827716"/>
            <a:ext cx="1747862" cy="2428874"/>
          </a:xfrm>
          <a:prstGeom prst="roundRect">
            <a:avLst>
              <a:gd name="adj" fmla="val 1012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2">
            <a:extLst>
              <a:ext uri="{FF2B5EF4-FFF2-40B4-BE49-F238E27FC236}">
                <a16:creationId xmlns:a16="http://schemas.microsoft.com/office/drawing/2014/main" id="{8A54EFB6-8F17-56CD-964B-8A168645C887}"/>
              </a:ext>
            </a:extLst>
          </p:cNvPr>
          <p:cNvSpPr/>
          <p:nvPr/>
        </p:nvSpPr>
        <p:spPr>
          <a:xfrm>
            <a:off x="4031413" y="2827716"/>
            <a:ext cx="1747862" cy="2428874"/>
          </a:xfrm>
          <a:prstGeom prst="roundRect">
            <a:avLst>
              <a:gd name="adj" fmla="val 1012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3">
            <a:extLst>
              <a:ext uri="{FF2B5EF4-FFF2-40B4-BE49-F238E27FC236}">
                <a16:creationId xmlns:a16="http://schemas.microsoft.com/office/drawing/2014/main" id="{AC5BB607-972D-4762-116D-9558DAAD0E8B}"/>
              </a:ext>
            </a:extLst>
          </p:cNvPr>
          <p:cNvSpPr/>
          <p:nvPr/>
        </p:nvSpPr>
        <p:spPr>
          <a:xfrm>
            <a:off x="6816945" y="2827716"/>
            <a:ext cx="1747862" cy="2428874"/>
          </a:xfrm>
          <a:prstGeom prst="roundRect">
            <a:avLst>
              <a:gd name="adj" fmla="val 1012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4">
            <a:extLst>
              <a:ext uri="{FF2B5EF4-FFF2-40B4-BE49-F238E27FC236}">
                <a16:creationId xmlns:a16="http://schemas.microsoft.com/office/drawing/2014/main" id="{DFB178B3-C4ED-9DFE-B00D-40E97C74E98C}"/>
              </a:ext>
            </a:extLst>
          </p:cNvPr>
          <p:cNvSpPr/>
          <p:nvPr/>
        </p:nvSpPr>
        <p:spPr>
          <a:xfrm>
            <a:off x="9591219" y="2827716"/>
            <a:ext cx="1747862" cy="2428874"/>
          </a:xfrm>
          <a:prstGeom prst="roundRect">
            <a:avLst>
              <a:gd name="adj" fmla="val 10128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4B40AE24-B5F3-3296-9FAE-CF0D9CFB376D}"/>
              </a:ext>
            </a:extLst>
          </p:cNvPr>
          <p:cNvSpPr txBox="1"/>
          <p:nvPr/>
        </p:nvSpPr>
        <p:spPr>
          <a:xfrm>
            <a:off x="307327" y="3190906"/>
            <a:ext cx="16227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ln w="3810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101600" dist="50800" algn="l" rotWithShape="0">
                    <a:prstClr val="black">
                      <a:alpha val="40000"/>
                    </a:prst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SF Pro TH" panose="02000506000000020004" pitchFamily="2" charset="-34"/>
              </a:rPr>
              <a:t>1</a:t>
            </a: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B27CF5DE-20D6-071A-5242-6E7C3520CEB8}"/>
              </a:ext>
            </a:extLst>
          </p:cNvPr>
          <p:cNvSpPr txBox="1"/>
          <p:nvPr/>
        </p:nvSpPr>
        <p:spPr>
          <a:xfrm>
            <a:off x="3031141" y="3190906"/>
            <a:ext cx="16227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ln w="3810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101600" dist="50800" algn="l" rotWithShape="0">
                    <a:prstClr val="black">
                      <a:alpha val="40000"/>
                    </a:prst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SF Pro TH" panose="02000506000000020004" pitchFamily="2" charset="-34"/>
              </a:rPr>
              <a:t>2</a:t>
            </a: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5B86F66F-50DA-74E6-C728-7F60FBAF37FB}"/>
              </a:ext>
            </a:extLst>
          </p:cNvPr>
          <p:cNvSpPr txBox="1"/>
          <p:nvPr/>
        </p:nvSpPr>
        <p:spPr>
          <a:xfrm>
            <a:off x="5847676" y="3190906"/>
            <a:ext cx="16227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ln w="3810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101600" dist="50800" algn="l" rotWithShape="0">
                    <a:prstClr val="black">
                      <a:alpha val="40000"/>
                    </a:prst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SF Pro TH" panose="02000506000000020004" pitchFamily="2" charset="-34"/>
              </a:rPr>
              <a:t>3</a:t>
            </a: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F5E586DC-00C6-512C-850C-1860EE397AAB}"/>
              </a:ext>
            </a:extLst>
          </p:cNvPr>
          <p:cNvSpPr txBox="1"/>
          <p:nvPr/>
        </p:nvSpPr>
        <p:spPr>
          <a:xfrm>
            <a:off x="8512162" y="3190906"/>
            <a:ext cx="16227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ln w="3810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101600" dist="50800" algn="l" rotWithShape="0">
                    <a:prstClr val="black">
                      <a:alpha val="40000"/>
                    </a:prst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SF Pro TH" panose="02000506000000020004" pitchFamily="2" charset="-34"/>
              </a:rPr>
              <a:t>4</a:t>
            </a:r>
          </a:p>
        </p:txBody>
      </p:sp>
      <p:sp>
        <p:nvSpPr>
          <p:cNvPr id="10" name="Top Bar">
            <a:extLst>
              <a:ext uri="{FF2B5EF4-FFF2-40B4-BE49-F238E27FC236}">
                <a16:creationId xmlns:a16="http://schemas.microsoft.com/office/drawing/2014/main" id="{F0412DBE-785F-8FED-4EC7-F231AABA7729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593A32F8-4019-293B-89C5-2B18B95A3FAC}"/>
              </a:ext>
            </a:extLst>
          </p:cNvPr>
          <p:cNvSpPr/>
          <p:nvPr/>
        </p:nvSpPr>
        <p:spPr>
          <a:xfrm>
            <a:off x="0" y="6153149"/>
            <a:ext cx="12192000" cy="704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BB6DA220-D2B6-299D-574A-95AC761F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0" y="144805"/>
            <a:ext cx="395996" cy="39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E7D1C7F9-5EB9-E623-CB38-C8900E6D9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7D738C25-0C40-997E-8A44-49D34C2B3C7A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8CC550B-5060-D135-C859-FD27A15F8711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3B087B9-340A-F4BB-E0FA-74E61C28D025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C5CD071C-35DD-F285-58C3-91D9909F3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DCBB7DCF-0142-9546-A5B0-329068E6CDDE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8D0F9788-29A9-41A3-4F92-EB936D624A2E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D375EB6-3D53-42ED-AD2C-6245F8188A1B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B0F6C1D-5EDE-376D-6AA1-5A58FAC3E903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5B5CB8D-F76B-F4EB-78D2-E365359FDB02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9DED249A-1740-2D5F-BB4A-AA6AF1C4440D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Subtitle 1">
            <a:extLst>
              <a:ext uri="{FF2B5EF4-FFF2-40B4-BE49-F238E27FC236}">
                <a16:creationId xmlns:a16="http://schemas.microsoft.com/office/drawing/2014/main" id="{797FC179-8033-A2AB-FC41-BB7361D6A0DF}"/>
              </a:ext>
            </a:extLst>
          </p:cNvPr>
          <p:cNvSpPr txBox="1"/>
          <p:nvPr/>
        </p:nvSpPr>
        <p:spPr>
          <a:xfrm>
            <a:off x="799310" y="204775"/>
            <a:ext cx="1112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Subtitle 1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BB11ED7-EEC8-5BBE-D795-42929FDB8DED}"/>
              </a:ext>
            </a:extLst>
          </p:cNvPr>
          <p:cNvSpPr txBox="1"/>
          <p:nvPr/>
        </p:nvSpPr>
        <p:spPr>
          <a:xfrm>
            <a:off x="1911350" y="204775"/>
            <a:ext cx="1112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Subtitle </a:t>
            </a:r>
            <a:r>
              <a:rPr lang="th-TH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2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ea typeface="Roboto" panose="02000000000000000000" pitchFamily="2" charset="0"/>
              <a:cs typeface="Kanit Light" pitchFamily="2" charset="-34"/>
            </a:endParaRPr>
          </a:p>
        </p:txBody>
      </p:sp>
      <p:sp>
        <p:nvSpPr>
          <p:cNvPr id="26" name="Subtitle 3">
            <a:extLst>
              <a:ext uri="{FF2B5EF4-FFF2-40B4-BE49-F238E27FC236}">
                <a16:creationId xmlns:a16="http://schemas.microsoft.com/office/drawing/2014/main" id="{0F8FDBE8-489F-4175-C386-1783F03AB7D6}"/>
              </a:ext>
            </a:extLst>
          </p:cNvPr>
          <p:cNvSpPr txBox="1"/>
          <p:nvPr/>
        </p:nvSpPr>
        <p:spPr>
          <a:xfrm>
            <a:off x="3023390" y="204775"/>
            <a:ext cx="1112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Subtitle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3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anit Light" pitchFamily="2" charset="-34"/>
              <a:ea typeface="Roboto" panose="02000000000000000000" pitchFamily="2" charset="0"/>
              <a:cs typeface="Kanit Light" pitchFamily="2" charset="-34"/>
            </a:endParaRP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F0EE8EF6-D220-E619-B727-62480CDA206E}"/>
              </a:ext>
            </a:extLst>
          </p:cNvPr>
          <p:cNvSpPr txBox="1"/>
          <p:nvPr/>
        </p:nvSpPr>
        <p:spPr>
          <a:xfrm>
            <a:off x="1194076" y="1419073"/>
            <a:ext cx="9803848" cy="69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TECH STACK USED</a:t>
            </a:r>
            <a:endParaRPr lang="th-TH" sz="44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067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 animBg="1"/>
      <p:bldP spid="40" grpId="0" animBg="1"/>
      <p:bldP spid="41" grpId="0" animBg="1"/>
      <p:bldP spid="6" grpId="0"/>
      <p:bldP spid="7" grpId="0"/>
      <p:bldP spid="8" grpId="0"/>
      <p:bldP spid="9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 3">
            <a:extLst>
              <a:ext uri="{FF2B5EF4-FFF2-40B4-BE49-F238E27FC236}">
                <a16:creationId xmlns:a16="http://schemas.microsoft.com/office/drawing/2014/main" id="{374A7E33-F636-088A-031E-D834D7F89B82}"/>
              </a:ext>
            </a:extLst>
          </p:cNvPr>
          <p:cNvSpPr/>
          <p:nvPr/>
        </p:nvSpPr>
        <p:spPr>
          <a:xfrm>
            <a:off x="0" y="11488"/>
            <a:ext cx="12192000" cy="6858001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10D4A86E-3E8F-7548-2BBA-F99FF950A7D8}"/>
              </a:ext>
            </a:extLst>
          </p:cNvPr>
          <p:cNvSpPr txBox="1"/>
          <p:nvPr/>
        </p:nvSpPr>
        <p:spPr>
          <a:xfrm>
            <a:off x="5932478" y="1827370"/>
            <a:ext cx="5422624" cy="69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OVERVIEW</a:t>
            </a:r>
            <a:endParaRPr lang="th-TH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7" name="Picture 1">
            <a:extLst>
              <a:ext uri="{FF2B5EF4-FFF2-40B4-BE49-F238E27FC236}">
                <a16:creationId xmlns:a16="http://schemas.microsoft.com/office/drawing/2014/main" id="{AFD87B26-9778-B190-A1E3-B5025ACE1589}"/>
              </a:ext>
            </a:extLst>
          </p:cNvPr>
          <p:cNvSpPr/>
          <p:nvPr/>
        </p:nvSpPr>
        <p:spPr>
          <a:xfrm>
            <a:off x="1531184" y="1290865"/>
            <a:ext cx="3564396" cy="4276270"/>
          </a:xfrm>
          <a:prstGeom prst="roundRect">
            <a:avLst>
              <a:gd name="adj" fmla="val 1012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blipFill>
                <a:blip r:embed="rId3"/>
                <a:tile tx="0" ty="0" sx="100000" sy="100000" flip="none" algn="tl"/>
              </a:blipFill>
            </a:endParaRP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368B5B23-D48A-F609-A3EC-B67E82B4C258}"/>
              </a:ext>
            </a:extLst>
          </p:cNvPr>
          <p:cNvSpPr txBox="1"/>
          <p:nvPr/>
        </p:nvSpPr>
        <p:spPr>
          <a:xfrm>
            <a:off x="5970616" y="2521791"/>
            <a:ext cx="530832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Source: Kaggle – Netflix Movies &amp; TV Shows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Size: 8,800 rows * 12 columns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Key Features: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type – Movie/ TV Show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country – Where it was produced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release_year</a:t>
            </a:r>
            <a:r>
              <a:rPr lang="en-US" sz="1600" dirty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– Year of release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listed_in</a:t>
            </a:r>
            <a:r>
              <a:rPr lang="en-US" sz="1600" dirty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– Genre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Tools Used: Python (Pandas, Matplotlib,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WordCloud</a:t>
            </a:r>
            <a:r>
              <a:rPr lang="en-US" sz="1600" dirty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)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65EAB289-576A-7F63-FCC0-7606DD7006F0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ottom Bar">
            <a:extLst>
              <a:ext uri="{FF2B5EF4-FFF2-40B4-BE49-F238E27FC236}">
                <a16:creationId xmlns:a16="http://schemas.microsoft.com/office/drawing/2014/main" id="{5F5C2C1F-0922-CB04-AAFD-67417A2267CB}"/>
              </a:ext>
            </a:extLst>
          </p:cNvPr>
          <p:cNvSpPr/>
          <p:nvPr/>
        </p:nvSpPr>
        <p:spPr>
          <a:xfrm>
            <a:off x="0" y="6153149"/>
            <a:ext cx="12192000" cy="704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EEAB2E8D-B8B9-7BC2-5659-64E4A22AD6DC}"/>
              </a:ext>
            </a:extLst>
          </p:cNvPr>
          <p:cNvSpPr txBox="1"/>
          <p:nvPr/>
        </p:nvSpPr>
        <p:spPr>
          <a:xfrm>
            <a:off x="2590800" y="153975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Subtitle 2</a:t>
            </a:r>
          </a:p>
        </p:txBody>
      </p:sp>
      <p:sp>
        <p:nvSpPr>
          <p:cNvPr id="6" name="Progress Bar">
            <a:extLst>
              <a:ext uri="{FF2B5EF4-FFF2-40B4-BE49-F238E27FC236}">
                <a16:creationId xmlns:a16="http://schemas.microsoft.com/office/drawing/2014/main" id="{5415E5E4-46E2-AF85-C888-94172A1A41CE}"/>
              </a:ext>
            </a:extLst>
          </p:cNvPr>
          <p:cNvSpPr/>
          <p:nvPr/>
        </p:nvSpPr>
        <p:spPr>
          <a:xfrm>
            <a:off x="381000" y="6315528"/>
            <a:ext cx="1143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d Dot">
            <a:extLst>
              <a:ext uri="{FF2B5EF4-FFF2-40B4-BE49-F238E27FC236}">
                <a16:creationId xmlns:a16="http://schemas.microsoft.com/office/drawing/2014/main" id="{915032F3-39E0-7B9D-3687-EEA7B253F003}"/>
              </a:ext>
            </a:extLst>
          </p:cNvPr>
          <p:cNvSpPr/>
          <p:nvPr/>
        </p:nvSpPr>
        <p:spPr>
          <a:xfrm>
            <a:off x="11678651" y="6265179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Full Screen" descr="Move outline">
            <a:extLst>
              <a:ext uri="{FF2B5EF4-FFF2-40B4-BE49-F238E27FC236}">
                <a16:creationId xmlns:a16="http://schemas.microsoft.com/office/drawing/2014/main" id="{F90E4703-E1D0-A11A-BDED-A845D1D80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11524009" y="6412215"/>
            <a:ext cx="378818" cy="378818"/>
          </a:xfrm>
          <a:prstGeom prst="rect">
            <a:avLst/>
          </a:prstGeom>
        </p:spPr>
      </p:pic>
      <p:pic>
        <p:nvPicPr>
          <p:cNvPr id="10" name="CC" descr="Subtitles outline">
            <a:extLst>
              <a:ext uri="{FF2B5EF4-FFF2-40B4-BE49-F238E27FC236}">
                <a16:creationId xmlns:a16="http://schemas.microsoft.com/office/drawing/2014/main" id="{70BED5F4-446F-FE7C-96F4-74DB11B0B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713" y="6454777"/>
            <a:ext cx="295200" cy="295200"/>
          </a:xfrm>
          <a:prstGeom prst="rect">
            <a:avLst/>
          </a:prstGeom>
        </p:spPr>
      </p:pic>
      <p:pic>
        <p:nvPicPr>
          <p:cNvPr id="11" name="Next" descr="End outline">
            <a:extLst>
              <a:ext uri="{FF2B5EF4-FFF2-40B4-BE49-F238E27FC236}">
                <a16:creationId xmlns:a16="http://schemas.microsoft.com/office/drawing/2014/main" id="{80DD099B-E651-3969-EAEF-3A798C44B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02751" y="6454023"/>
            <a:ext cx="295201" cy="295201"/>
          </a:xfrm>
          <a:prstGeom prst="rect">
            <a:avLst/>
          </a:prstGeom>
        </p:spPr>
      </p:pic>
      <p:grpSp>
        <p:nvGrpSpPr>
          <p:cNvPr id="23" name="Pause" descr="Pause outline">
            <a:extLst>
              <a:ext uri="{FF2B5EF4-FFF2-40B4-BE49-F238E27FC236}">
                <a16:creationId xmlns:a16="http://schemas.microsoft.com/office/drawing/2014/main" id="{D010000B-E1EC-011B-EAAA-7E3E980046CF}"/>
              </a:ext>
            </a:extLst>
          </p:cNvPr>
          <p:cNvGrpSpPr/>
          <p:nvPr/>
        </p:nvGrpSpPr>
        <p:grpSpPr>
          <a:xfrm>
            <a:off x="401156" y="6494345"/>
            <a:ext cx="108432" cy="191460"/>
            <a:chOff x="401156" y="6526740"/>
            <a:chExt cx="80645" cy="142396"/>
          </a:xfrm>
          <a:solidFill>
            <a:schemeClr val="bg1">
              <a:lumMod val="5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7F9D70-408D-B704-4FE7-044D16047F3C}"/>
                </a:ext>
              </a:extLst>
            </p:cNvPr>
            <p:cNvSpPr/>
            <p:nvPr/>
          </p:nvSpPr>
          <p:spPr>
            <a:xfrm>
              <a:off x="401156" y="6526740"/>
              <a:ext cx="6150" cy="142396"/>
            </a:xfrm>
            <a:custGeom>
              <a:avLst/>
              <a:gdLst>
                <a:gd name="connsiteX0" fmla="*/ 0 w 6150"/>
                <a:gd name="connsiteY0" fmla="*/ 0 h 142396"/>
                <a:gd name="connsiteX1" fmla="*/ 6150 w 6150"/>
                <a:gd name="connsiteY1" fmla="*/ 0 h 142396"/>
                <a:gd name="connsiteX2" fmla="*/ 6150 w 6150"/>
                <a:gd name="connsiteY2" fmla="*/ 142397 h 142396"/>
                <a:gd name="connsiteX3" fmla="*/ 0 w 6150"/>
                <a:gd name="connsiteY3" fmla="*/ 142397 h 14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0" h="142396">
                  <a:moveTo>
                    <a:pt x="0" y="0"/>
                  </a:moveTo>
                  <a:lnTo>
                    <a:pt x="6150" y="0"/>
                  </a:lnTo>
                  <a:lnTo>
                    <a:pt x="6150" y="142397"/>
                  </a:lnTo>
                  <a:lnTo>
                    <a:pt x="0" y="142397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28D6A64-95B0-A3A5-0E8C-0D6B7976ED31}"/>
                </a:ext>
              </a:extLst>
            </p:cNvPr>
            <p:cNvSpPr/>
            <p:nvPr/>
          </p:nvSpPr>
          <p:spPr>
            <a:xfrm>
              <a:off x="475651" y="6526740"/>
              <a:ext cx="6150" cy="142396"/>
            </a:xfrm>
            <a:custGeom>
              <a:avLst/>
              <a:gdLst>
                <a:gd name="connsiteX0" fmla="*/ 0 w 6150"/>
                <a:gd name="connsiteY0" fmla="*/ 0 h 142396"/>
                <a:gd name="connsiteX1" fmla="*/ 6150 w 6150"/>
                <a:gd name="connsiteY1" fmla="*/ 0 h 142396"/>
                <a:gd name="connsiteX2" fmla="*/ 6150 w 6150"/>
                <a:gd name="connsiteY2" fmla="*/ 142397 h 142396"/>
                <a:gd name="connsiteX3" fmla="*/ 0 w 6150"/>
                <a:gd name="connsiteY3" fmla="*/ 142397 h 14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0" h="142396">
                  <a:moveTo>
                    <a:pt x="0" y="0"/>
                  </a:moveTo>
                  <a:lnTo>
                    <a:pt x="6150" y="0"/>
                  </a:lnTo>
                  <a:lnTo>
                    <a:pt x="6150" y="142397"/>
                  </a:lnTo>
                  <a:lnTo>
                    <a:pt x="0" y="142397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Volume" descr="Sound Medium outline">
            <a:extLst>
              <a:ext uri="{FF2B5EF4-FFF2-40B4-BE49-F238E27FC236}">
                <a16:creationId xmlns:a16="http://schemas.microsoft.com/office/drawing/2014/main" id="{C69FF6F1-BEB0-9B56-56A7-4B289F7564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2110" y="6435826"/>
            <a:ext cx="299040" cy="2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6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Background Picture" descr="Popcorn spread on a red background">
            <a:extLst>
              <a:ext uri="{FF2B5EF4-FFF2-40B4-BE49-F238E27FC236}">
                <a16:creationId xmlns:a16="http://schemas.microsoft.com/office/drawing/2014/main" id="{D602A66F-9A5C-94EC-8D86-94AA1A5A7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0"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261" name="Gradient1">
            <a:extLst>
              <a:ext uri="{FF2B5EF4-FFF2-40B4-BE49-F238E27FC236}">
                <a16:creationId xmlns:a16="http://schemas.microsoft.com/office/drawing/2014/main" id="{33128ECE-AB87-6584-E724-2A98CD7ABF80}"/>
              </a:ext>
            </a:extLst>
          </p:cNvPr>
          <p:cNvSpPr/>
          <p:nvPr/>
        </p:nvSpPr>
        <p:spPr>
          <a:xfrm>
            <a:off x="0" y="0"/>
            <a:ext cx="7569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Body 1">
            <a:extLst>
              <a:ext uri="{FF2B5EF4-FFF2-40B4-BE49-F238E27FC236}">
                <a16:creationId xmlns:a16="http://schemas.microsoft.com/office/drawing/2014/main" id="{9F0D836C-23E6-1193-8C58-E117A299EFAC}"/>
              </a:ext>
            </a:extLst>
          </p:cNvPr>
          <p:cNvSpPr txBox="1"/>
          <p:nvPr/>
        </p:nvSpPr>
        <p:spPr>
          <a:xfrm>
            <a:off x="605851" y="3626933"/>
            <a:ext cx="4578891" cy="59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endParaRPr lang="en-US" sz="1400" dirty="0">
              <a:solidFill>
                <a:schemeClr val="bg1">
                  <a:lumMod val="95000"/>
                </a:schemeClr>
              </a:solidFill>
              <a:effectLst>
                <a:outerShdw blurRad="317500" sx="102000" sy="102000" algn="ctr" rotWithShape="0">
                  <a:prstClr val="black">
                    <a:alpha val="40000"/>
                  </a:prstClr>
                </a:outerShdw>
              </a:effectLst>
              <a:latin typeface="Kanit Light" pitchFamily="2" charset="-34"/>
              <a:cs typeface="Kanit Light" pitchFamily="2" charset="-34"/>
            </a:endParaRPr>
          </a:p>
          <a:p>
            <a:pPr>
              <a:lnSpc>
                <a:spcPts val="2000"/>
              </a:lnSpc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endParaRPr lang="th-TH" sz="1400" dirty="0">
              <a:solidFill>
                <a:schemeClr val="bg1">
                  <a:lumMod val="95000"/>
                </a:schemeClr>
              </a:solidFill>
              <a:effectLst>
                <a:outerShdw blurRad="317500" sx="102000" sy="102000" algn="ctr" rotWithShape="0">
                  <a:prstClr val="black">
                    <a:alpha val="40000"/>
                  </a:prstClr>
                </a:outerShdw>
              </a:effectLst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A32CA623-25FF-4C09-9A95-FAFCD67676AD}"/>
              </a:ext>
            </a:extLst>
          </p:cNvPr>
          <p:cNvSpPr txBox="1"/>
          <p:nvPr/>
        </p:nvSpPr>
        <p:spPr>
          <a:xfrm>
            <a:off x="605850" y="2392349"/>
            <a:ext cx="5785523" cy="1271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Add Your Title Here</a:t>
            </a:r>
            <a:endParaRPr lang="th-TH" sz="44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  <a:p>
            <a:pPr>
              <a:lnSpc>
                <a:spcPts val="4500"/>
              </a:lnSpc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 </a:t>
            </a:r>
            <a:r>
              <a:rPr lang="en-US" sz="4400" dirty="0" err="1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</a:t>
            </a:r>
            <a:r>
              <a:rPr lang="en-US" sz="44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 </a:t>
            </a:r>
            <a:r>
              <a:rPr lang="en-US" sz="4400" dirty="0" err="1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</a:t>
            </a:r>
            <a:endParaRPr lang="th-TH" sz="44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pic>
        <p:nvPicPr>
          <p:cNvPr id="279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4DDF4C43-AC13-C991-61FC-D5529B04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1" y="1852348"/>
            <a:ext cx="395996" cy="39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0" name="Subtitle (Optional)">
            <a:extLst>
              <a:ext uri="{FF2B5EF4-FFF2-40B4-BE49-F238E27FC236}">
                <a16:creationId xmlns:a16="http://schemas.microsoft.com/office/drawing/2014/main" id="{169AC62E-B29F-248A-DA91-739B256AB6C6}"/>
              </a:ext>
            </a:extLst>
          </p:cNvPr>
          <p:cNvSpPr txBox="1"/>
          <p:nvPr/>
        </p:nvSpPr>
        <p:spPr>
          <a:xfrm>
            <a:off x="1078048" y="1871398"/>
            <a:ext cx="2046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alpha val="50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slideative</a:t>
            </a:r>
          </a:p>
        </p:txBody>
      </p:sp>
      <p:grpSp>
        <p:nvGrpSpPr>
          <p:cNvPr id="281" name="Play">
            <a:extLst>
              <a:ext uri="{FF2B5EF4-FFF2-40B4-BE49-F238E27FC236}">
                <a16:creationId xmlns:a16="http://schemas.microsoft.com/office/drawing/2014/main" id="{032DF627-2213-B307-822A-5A5C31B2642D}"/>
              </a:ext>
            </a:extLst>
          </p:cNvPr>
          <p:cNvGrpSpPr/>
          <p:nvPr/>
        </p:nvGrpSpPr>
        <p:grpSpPr>
          <a:xfrm>
            <a:off x="701101" y="4354184"/>
            <a:ext cx="1299149" cy="365760"/>
            <a:chOff x="701101" y="4953561"/>
            <a:chExt cx="1299149" cy="365760"/>
          </a:xfrm>
        </p:grpSpPr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D39A5775-91C2-A582-66E0-25515126C789}"/>
                </a:ext>
              </a:extLst>
            </p:cNvPr>
            <p:cNvSpPr/>
            <p:nvPr/>
          </p:nvSpPr>
          <p:spPr>
            <a:xfrm>
              <a:off x="701101" y="4953561"/>
              <a:ext cx="1299149" cy="365760"/>
            </a:xfrm>
            <a:prstGeom prst="roundRect">
              <a:avLst>
                <a:gd name="adj" fmla="val 119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FBD47E5-CF2F-3189-F77D-456D912CCE8D}"/>
                </a:ext>
              </a:extLst>
            </p:cNvPr>
            <p:cNvSpPr txBox="1"/>
            <p:nvPr/>
          </p:nvSpPr>
          <p:spPr>
            <a:xfrm>
              <a:off x="1010148" y="4980415"/>
              <a:ext cx="918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Kanit" pitchFamily="2" charset="-34"/>
                  <a:cs typeface="Kanit" pitchFamily="2" charset="-34"/>
                </a:rPr>
                <a:t>Play</a:t>
              </a:r>
            </a:p>
          </p:txBody>
        </p:sp>
        <p:sp>
          <p:nvSpPr>
            <p:cNvPr id="284" name="Isosceles Triangle 283">
              <a:extLst>
                <a:ext uri="{FF2B5EF4-FFF2-40B4-BE49-F238E27FC236}">
                  <a16:creationId xmlns:a16="http://schemas.microsoft.com/office/drawing/2014/main" id="{2850B6A6-26B7-23C1-D02C-005B9AE8B77B}"/>
                </a:ext>
              </a:extLst>
            </p:cNvPr>
            <p:cNvSpPr/>
            <p:nvPr/>
          </p:nvSpPr>
          <p:spPr>
            <a:xfrm rot="5400000">
              <a:off x="1038514" y="5059238"/>
              <a:ext cx="158879" cy="13696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5" name="My List">
            <a:extLst>
              <a:ext uri="{FF2B5EF4-FFF2-40B4-BE49-F238E27FC236}">
                <a16:creationId xmlns:a16="http://schemas.microsoft.com/office/drawing/2014/main" id="{1939A569-3853-1C5D-84DE-B789C947F931}"/>
              </a:ext>
            </a:extLst>
          </p:cNvPr>
          <p:cNvGrpSpPr/>
          <p:nvPr/>
        </p:nvGrpSpPr>
        <p:grpSpPr>
          <a:xfrm>
            <a:off x="2185989" y="4354184"/>
            <a:ext cx="1638299" cy="365760"/>
            <a:chOff x="2185989" y="4953561"/>
            <a:chExt cx="1638299" cy="365760"/>
          </a:xfrm>
        </p:grpSpPr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B0689C8A-40AF-8805-6B26-4D243A8F5EE2}"/>
                </a:ext>
              </a:extLst>
            </p:cNvPr>
            <p:cNvSpPr/>
            <p:nvPr/>
          </p:nvSpPr>
          <p:spPr>
            <a:xfrm>
              <a:off x="2185989" y="4953561"/>
              <a:ext cx="1638299" cy="365760"/>
            </a:xfrm>
            <a:prstGeom prst="roundRect">
              <a:avLst>
                <a:gd name="adj" fmla="val 11971"/>
              </a:avLst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505428A-01DE-4E98-0339-220623CBB8ED}"/>
                </a:ext>
              </a:extLst>
            </p:cNvPr>
            <p:cNvSpPr txBox="1"/>
            <p:nvPr/>
          </p:nvSpPr>
          <p:spPr>
            <a:xfrm>
              <a:off x="2553194" y="4980415"/>
              <a:ext cx="1137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Kanit" pitchFamily="2" charset="-34"/>
                  <a:cs typeface="Kanit" pitchFamily="2" charset="-34"/>
                </a:rPr>
                <a:t>My List</a:t>
              </a:r>
            </a:p>
          </p:txBody>
        </p:sp>
        <p:pic>
          <p:nvPicPr>
            <p:cNvPr id="288" name="Graphic 287" descr="Add outline">
              <a:extLst>
                <a:ext uri="{FF2B5EF4-FFF2-40B4-BE49-F238E27FC236}">
                  <a16:creationId xmlns:a16="http://schemas.microsoft.com/office/drawing/2014/main" id="{B99AE0CB-DA6F-3317-B804-6CBC7DA6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530342" y="5043190"/>
              <a:ext cx="175876" cy="175876"/>
            </a:xfrm>
            <a:prstGeom prst="rect">
              <a:avLst/>
            </a:prstGeom>
          </p:spPr>
        </p:pic>
      </p:grpSp>
      <p:sp>
        <p:nvSpPr>
          <p:cNvPr id="243" name="Top Bar">
            <a:extLst>
              <a:ext uri="{FF2B5EF4-FFF2-40B4-BE49-F238E27FC236}">
                <a16:creationId xmlns:a16="http://schemas.microsoft.com/office/drawing/2014/main" id="{91C91134-E862-EC2E-995B-4E22608FA016}"/>
              </a:ext>
            </a:extLst>
          </p:cNvPr>
          <p:cNvSpPr/>
          <p:nvPr/>
        </p:nvSpPr>
        <p:spPr>
          <a:xfrm>
            <a:off x="0" y="-795116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Bottom Bar">
            <a:extLst>
              <a:ext uri="{FF2B5EF4-FFF2-40B4-BE49-F238E27FC236}">
                <a16:creationId xmlns:a16="http://schemas.microsoft.com/office/drawing/2014/main" id="{859F63D1-A1FB-259B-11C0-0B4F54D6887A}"/>
              </a:ext>
            </a:extLst>
          </p:cNvPr>
          <p:cNvSpPr/>
          <p:nvPr/>
        </p:nvSpPr>
        <p:spPr>
          <a:xfrm>
            <a:off x="0" y="6979611"/>
            <a:ext cx="12192000" cy="704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8F49E323-C052-9523-69C4-3F9F2D83B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0" y="-650310"/>
            <a:ext cx="395996" cy="39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" name="Search" descr="Magnifying glass with solid fill">
            <a:extLst>
              <a:ext uri="{FF2B5EF4-FFF2-40B4-BE49-F238E27FC236}">
                <a16:creationId xmlns:a16="http://schemas.microsoft.com/office/drawing/2014/main" id="{87CDE3A4-F706-8AFD-20B0-566A9A99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97924" y="-554530"/>
            <a:ext cx="223675" cy="223675"/>
          </a:xfrm>
          <a:prstGeom prst="rect">
            <a:avLst/>
          </a:prstGeom>
        </p:spPr>
      </p:pic>
      <p:grpSp>
        <p:nvGrpSpPr>
          <p:cNvPr id="247" name="Cast">
            <a:extLst>
              <a:ext uri="{FF2B5EF4-FFF2-40B4-BE49-F238E27FC236}">
                <a16:creationId xmlns:a16="http://schemas.microsoft.com/office/drawing/2014/main" id="{9F2231E5-B24F-2E2F-E386-01EFEBC3E85E}"/>
              </a:ext>
            </a:extLst>
          </p:cNvPr>
          <p:cNvGrpSpPr/>
          <p:nvPr/>
        </p:nvGrpSpPr>
        <p:grpSpPr>
          <a:xfrm>
            <a:off x="10170582" y="-532922"/>
            <a:ext cx="472018" cy="289990"/>
            <a:chOff x="9814982" y="326758"/>
            <a:chExt cx="472018" cy="289990"/>
          </a:xfrm>
        </p:grpSpPr>
        <p:sp>
          <p:nvSpPr>
            <p:cNvPr id="248" name="Rectangle: Rounded Corners 247">
              <a:extLst>
                <a:ext uri="{FF2B5EF4-FFF2-40B4-BE49-F238E27FC236}">
                  <a16:creationId xmlns:a16="http://schemas.microsoft.com/office/drawing/2014/main" id="{982C163E-12BC-BFAA-B304-DEB5BDA6046A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: Rounded Corners 248">
              <a:extLst>
                <a:ext uri="{FF2B5EF4-FFF2-40B4-BE49-F238E27FC236}">
                  <a16:creationId xmlns:a16="http://schemas.microsoft.com/office/drawing/2014/main" id="{B2E216B3-46FE-BD5A-F0B3-164AAB3FBF2E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0" name="Graphic 249" descr="Wi-Fi with solid fill">
              <a:extLst>
                <a:ext uri="{FF2B5EF4-FFF2-40B4-BE49-F238E27FC236}">
                  <a16:creationId xmlns:a16="http://schemas.microsoft.com/office/drawing/2014/main" id="{D8CD32D8-7F33-64E9-DE57-F11EB768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251" name="Mr. Purple">
            <a:extLst>
              <a:ext uri="{FF2B5EF4-FFF2-40B4-BE49-F238E27FC236}">
                <a16:creationId xmlns:a16="http://schemas.microsoft.com/office/drawing/2014/main" id="{EFC77F54-EBAA-D2DE-7E11-44E5B372A14C}"/>
              </a:ext>
            </a:extLst>
          </p:cNvPr>
          <p:cNvGrpSpPr/>
          <p:nvPr/>
        </p:nvGrpSpPr>
        <p:grpSpPr>
          <a:xfrm>
            <a:off x="11589324" y="-599854"/>
            <a:ext cx="314325" cy="314325"/>
            <a:chOff x="11589324" y="195261"/>
            <a:chExt cx="314325" cy="314325"/>
          </a:xfrm>
        </p:grpSpPr>
        <p:sp>
          <p:nvSpPr>
            <p:cNvPr id="252" name="User">
              <a:extLst>
                <a:ext uri="{FF2B5EF4-FFF2-40B4-BE49-F238E27FC236}">
                  <a16:creationId xmlns:a16="http://schemas.microsoft.com/office/drawing/2014/main" id="{BBF44B97-733B-9EFA-AD2B-6A7F68245B7B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7B4B1B1-D393-A03F-BF63-281F71DA335C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01572F6D-B56D-0693-6BD0-24D7E588297D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2CBEBF22-EEDC-000D-A010-E840A5D54678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Arc 255">
                <a:extLst>
                  <a:ext uri="{FF2B5EF4-FFF2-40B4-BE49-F238E27FC236}">
                    <a16:creationId xmlns:a16="http://schemas.microsoft.com/office/drawing/2014/main" id="{6F03C234-81F0-D487-FE77-0546842513B0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7" name="Subtitle 1">
            <a:extLst>
              <a:ext uri="{FF2B5EF4-FFF2-40B4-BE49-F238E27FC236}">
                <a16:creationId xmlns:a16="http://schemas.microsoft.com/office/drawing/2014/main" id="{C36C906C-8489-FD01-EE81-162EAACB1899}"/>
              </a:ext>
            </a:extLst>
          </p:cNvPr>
          <p:cNvSpPr txBox="1"/>
          <p:nvPr/>
        </p:nvSpPr>
        <p:spPr>
          <a:xfrm>
            <a:off x="799310" y="-590340"/>
            <a:ext cx="1112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Subtitle 1</a:t>
            </a:r>
          </a:p>
        </p:txBody>
      </p:sp>
      <p:sp>
        <p:nvSpPr>
          <p:cNvPr id="258" name="Subtitle 2">
            <a:extLst>
              <a:ext uri="{FF2B5EF4-FFF2-40B4-BE49-F238E27FC236}">
                <a16:creationId xmlns:a16="http://schemas.microsoft.com/office/drawing/2014/main" id="{A2B814C3-471B-4B54-B015-A9A0796FD0D0}"/>
              </a:ext>
            </a:extLst>
          </p:cNvPr>
          <p:cNvSpPr txBox="1"/>
          <p:nvPr/>
        </p:nvSpPr>
        <p:spPr>
          <a:xfrm>
            <a:off x="1911350" y="-590340"/>
            <a:ext cx="1112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Subtitle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2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anit Light" pitchFamily="2" charset="-34"/>
              <a:ea typeface="Roboto" panose="02000000000000000000" pitchFamily="2" charset="0"/>
              <a:cs typeface="Kanit Light" pitchFamily="2" charset="-34"/>
            </a:endParaRPr>
          </a:p>
        </p:txBody>
      </p:sp>
      <p:sp>
        <p:nvSpPr>
          <p:cNvPr id="259" name="Subtitle 3">
            <a:extLst>
              <a:ext uri="{FF2B5EF4-FFF2-40B4-BE49-F238E27FC236}">
                <a16:creationId xmlns:a16="http://schemas.microsoft.com/office/drawing/2014/main" id="{57D9518C-7B27-AD6E-A06A-8E38C1C583B2}"/>
              </a:ext>
            </a:extLst>
          </p:cNvPr>
          <p:cNvSpPr txBox="1"/>
          <p:nvPr/>
        </p:nvSpPr>
        <p:spPr>
          <a:xfrm>
            <a:off x="3023390" y="-590340"/>
            <a:ext cx="1112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Subtitle </a:t>
            </a:r>
            <a:r>
              <a:rPr lang="th-TH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3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ea typeface="Roboto" panose="02000000000000000000" pitchFamily="2" charset="0"/>
              <a:cs typeface="Kanit Light" pitchFamily="2" charset="-34"/>
            </a:endParaRPr>
          </a:p>
        </p:txBody>
      </p:sp>
      <p:pic>
        <p:nvPicPr>
          <p:cNvPr id="20" name="!!BackgroundPicture">
            <a:extLst>
              <a:ext uri="{FF2B5EF4-FFF2-40B4-BE49-F238E27FC236}">
                <a16:creationId xmlns:a16="http://schemas.microsoft.com/office/drawing/2014/main" id="{FF620179-A63E-0699-1ADB-88F3D78AD6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1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42" name="!!BlackRectangle">
            <a:extLst>
              <a:ext uri="{FF2B5EF4-FFF2-40B4-BE49-F238E27FC236}">
                <a16:creationId xmlns:a16="http://schemas.microsoft.com/office/drawing/2014/main" id="{F1F55043-D54F-F3DD-6E8D-D634BF414839}"/>
              </a:ext>
            </a:extLst>
          </p:cNvPr>
          <p:cNvSpPr/>
          <p:nvPr/>
        </p:nvSpPr>
        <p:spPr>
          <a:xfrm>
            <a:off x="2462212" y="0"/>
            <a:ext cx="7267576" cy="12618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!!Picture">
            <a:extLst>
              <a:ext uri="{FF2B5EF4-FFF2-40B4-BE49-F238E27FC236}">
                <a16:creationId xmlns:a16="http://schemas.microsoft.com/office/drawing/2014/main" id="{64C7645D-39BF-239A-17A7-9E0CA2DDE3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4" b="9384"/>
          <a:stretch/>
        </p:blipFill>
        <p:spPr>
          <a:xfrm>
            <a:off x="2462212" y="399805"/>
            <a:ext cx="7267576" cy="3320741"/>
          </a:xfrm>
          <a:prstGeom prst="rect">
            <a:avLst/>
          </a:prstGeom>
          <a:ln>
            <a:noFill/>
          </a:ln>
        </p:spPr>
      </p:pic>
      <p:sp>
        <p:nvSpPr>
          <p:cNvPr id="144" name="!!Gradient">
            <a:extLst>
              <a:ext uri="{FF2B5EF4-FFF2-40B4-BE49-F238E27FC236}">
                <a16:creationId xmlns:a16="http://schemas.microsoft.com/office/drawing/2014/main" id="{87338EE7-1558-C270-F64A-0B2E56D46085}"/>
              </a:ext>
            </a:extLst>
          </p:cNvPr>
          <p:cNvSpPr/>
          <p:nvPr/>
        </p:nvSpPr>
        <p:spPr>
          <a:xfrm>
            <a:off x="2462211" y="2456807"/>
            <a:ext cx="7267577" cy="127825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!!Cast_Button">
            <a:extLst>
              <a:ext uri="{FF2B5EF4-FFF2-40B4-BE49-F238E27FC236}">
                <a16:creationId xmlns:a16="http://schemas.microsoft.com/office/drawing/2014/main" id="{D79A1A4A-D4EC-FDC8-DFC4-27A15588117A}"/>
              </a:ext>
            </a:extLst>
          </p:cNvPr>
          <p:cNvGrpSpPr/>
          <p:nvPr/>
        </p:nvGrpSpPr>
        <p:grpSpPr>
          <a:xfrm>
            <a:off x="9243906" y="1050291"/>
            <a:ext cx="304906" cy="304800"/>
            <a:chOff x="9243906" y="1050291"/>
            <a:chExt cx="304906" cy="30480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EB34D04-0BB2-3618-3720-A94799A0CC36}"/>
                </a:ext>
              </a:extLst>
            </p:cNvPr>
            <p:cNvSpPr/>
            <p:nvPr/>
          </p:nvSpPr>
          <p:spPr>
            <a:xfrm>
              <a:off x="9244012" y="1050291"/>
              <a:ext cx="30480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E8578D78-7B5E-E0DB-63F4-0A198FDAB7B2}"/>
                </a:ext>
              </a:extLst>
            </p:cNvPr>
            <p:cNvSpPr/>
            <p:nvPr/>
          </p:nvSpPr>
          <p:spPr>
            <a:xfrm>
              <a:off x="9318644" y="1143951"/>
              <a:ext cx="154933" cy="125133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471063E6-BF1A-1CB8-DE6B-9684DBF47EE6}"/>
                </a:ext>
              </a:extLst>
            </p:cNvPr>
            <p:cNvSpPr/>
            <p:nvPr/>
          </p:nvSpPr>
          <p:spPr>
            <a:xfrm>
              <a:off x="9267762" y="1163926"/>
              <a:ext cx="154933" cy="133622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Graphic 148" descr="Wi-Fi with solid fill">
              <a:extLst>
                <a:ext uri="{FF2B5EF4-FFF2-40B4-BE49-F238E27FC236}">
                  <a16:creationId xmlns:a16="http://schemas.microsoft.com/office/drawing/2014/main" id="{990AF431-6F07-8B52-F3E5-AB2723F5D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700000">
              <a:off x="9243906" y="1138860"/>
              <a:ext cx="206554" cy="206554"/>
            </a:xfrm>
            <a:prstGeom prst="rect">
              <a:avLst/>
            </a:prstGeom>
          </p:spPr>
        </p:pic>
      </p:grpSp>
      <p:grpSp>
        <p:nvGrpSpPr>
          <p:cNvPr id="150" name="!!Close_Button">
            <a:extLst>
              <a:ext uri="{FF2B5EF4-FFF2-40B4-BE49-F238E27FC236}">
                <a16:creationId xmlns:a16="http://schemas.microsoft.com/office/drawing/2014/main" id="{437A9EBA-B4ED-1115-C43D-9BAD946AE0FB}"/>
              </a:ext>
            </a:extLst>
          </p:cNvPr>
          <p:cNvGrpSpPr/>
          <p:nvPr/>
        </p:nvGrpSpPr>
        <p:grpSpPr>
          <a:xfrm>
            <a:off x="9243710" y="593287"/>
            <a:ext cx="304800" cy="304800"/>
            <a:chOff x="9486597" y="593287"/>
            <a:chExt cx="304800" cy="3048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B2F87A7-4392-82D6-F781-1773438560A4}"/>
                </a:ext>
              </a:extLst>
            </p:cNvPr>
            <p:cNvSpPr/>
            <p:nvPr/>
          </p:nvSpPr>
          <p:spPr>
            <a:xfrm>
              <a:off x="9486597" y="593287"/>
              <a:ext cx="30480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Plus Sign 151">
              <a:extLst>
                <a:ext uri="{FF2B5EF4-FFF2-40B4-BE49-F238E27FC236}">
                  <a16:creationId xmlns:a16="http://schemas.microsoft.com/office/drawing/2014/main" id="{B085DB21-D604-BBE1-3FB3-FFD9EED1D331}"/>
                </a:ext>
              </a:extLst>
            </p:cNvPr>
            <p:cNvSpPr/>
            <p:nvPr/>
          </p:nvSpPr>
          <p:spPr>
            <a:xfrm rot="2700000">
              <a:off x="9515051" y="621129"/>
              <a:ext cx="247893" cy="247893"/>
            </a:xfrm>
            <a:prstGeom prst="mathPlus">
              <a:avLst>
                <a:gd name="adj1" fmla="val 6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3" name="!!Title1">
            <a:extLst>
              <a:ext uri="{FF2B5EF4-FFF2-40B4-BE49-F238E27FC236}">
                <a16:creationId xmlns:a16="http://schemas.microsoft.com/office/drawing/2014/main" id="{0DE29946-78BF-392F-EA20-6C3813323218}"/>
              </a:ext>
            </a:extLst>
          </p:cNvPr>
          <p:cNvSpPr txBox="1"/>
          <p:nvPr/>
        </p:nvSpPr>
        <p:spPr>
          <a:xfrm>
            <a:off x="2927102" y="3414846"/>
            <a:ext cx="5007621" cy="63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Analysis &amp; Insights of Netflix</a:t>
            </a:r>
          </a:p>
        </p:txBody>
      </p:sp>
      <p:pic>
        <p:nvPicPr>
          <p:cNvPr id="154" name="!!NetflixLogo" descr="Netflix, โลโก้ ไอคอน ใน Vector Logo">
            <a:extLst>
              <a:ext uri="{FF2B5EF4-FFF2-40B4-BE49-F238E27FC236}">
                <a16:creationId xmlns:a16="http://schemas.microsoft.com/office/drawing/2014/main" id="{86880378-BDA5-E5B0-BED2-4CA35583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03" y="3079890"/>
            <a:ext cx="206949" cy="206949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!!Subtitle(Optional)">
            <a:extLst>
              <a:ext uri="{FF2B5EF4-FFF2-40B4-BE49-F238E27FC236}">
                <a16:creationId xmlns:a16="http://schemas.microsoft.com/office/drawing/2014/main" id="{C9DF449D-B6EA-BAA9-952F-C9A66B7D6359}"/>
              </a:ext>
            </a:extLst>
          </p:cNvPr>
          <p:cNvSpPr txBox="1"/>
          <p:nvPr/>
        </p:nvSpPr>
        <p:spPr>
          <a:xfrm>
            <a:off x="3265588" y="3053482"/>
            <a:ext cx="2046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alpha val="50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GeeksforGeeks</a:t>
            </a:r>
            <a:r>
              <a:rPr lang="en-US" sz="1200" dirty="0">
                <a:solidFill>
                  <a:schemeClr val="bg1">
                    <a:alpha val="50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- BGIEM</a:t>
            </a:r>
          </a:p>
        </p:txBody>
      </p:sp>
      <p:sp>
        <p:nvSpPr>
          <p:cNvPr id="156" name="!!Body">
            <a:extLst>
              <a:ext uri="{FF2B5EF4-FFF2-40B4-BE49-F238E27FC236}">
                <a16:creationId xmlns:a16="http://schemas.microsoft.com/office/drawing/2014/main" id="{53C99CBC-4CAB-E059-C8E4-7D8924F997E9}"/>
              </a:ext>
            </a:extLst>
          </p:cNvPr>
          <p:cNvSpPr txBox="1"/>
          <p:nvPr/>
        </p:nvSpPr>
        <p:spPr>
          <a:xfrm>
            <a:off x="2983221" y="5127448"/>
            <a:ext cx="3271110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 Light" panose="020B0604020202020204" charset="-34"/>
                <a:cs typeface="Kanit Light" panose="020B0604020202020204" charset="-34"/>
              </a:rPr>
              <a:t>The insights are shown in the form of visualizations highlighting content growth, type distribution, and genre trends on Netflix.</a:t>
            </a:r>
            <a:endParaRPr lang="th-TH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 Light" panose="020B0604020202020204" charset="-34"/>
              <a:cs typeface="Kanit Light" panose="020B0604020202020204" charset="-34"/>
            </a:endParaRPr>
          </a:p>
        </p:txBody>
      </p:sp>
      <p:grpSp>
        <p:nvGrpSpPr>
          <p:cNvPr id="157" name="!!Download">
            <a:extLst>
              <a:ext uri="{FF2B5EF4-FFF2-40B4-BE49-F238E27FC236}">
                <a16:creationId xmlns:a16="http://schemas.microsoft.com/office/drawing/2014/main" id="{AA175E12-E8E0-D7FC-BEE5-726947E0D2A0}"/>
              </a:ext>
            </a:extLst>
          </p:cNvPr>
          <p:cNvGrpSpPr/>
          <p:nvPr/>
        </p:nvGrpSpPr>
        <p:grpSpPr>
          <a:xfrm>
            <a:off x="3049603" y="4699159"/>
            <a:ext cx="3041635" cy="365760"/>
            <a:chOff x="3292490" y="4402919"/>
            <a:chExt cx="3041635" cy="365760"/>
          </a:xfrm>
        </p:grpSpPr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D36B233C-895D-676C-E4C3-86AA7C7CCFB2}"/>
                </a:ext>
              </a:extLst>
            </p:cNvPr>
            <p:cNvSpPr/>
            <p:nvPr/>
          </p:nvSpPr>
          <p:spPr>
            <a:xfrm>
              <a:off x="3292490" y="4402919"/>
              <a:ext cx="3041635" cy="365760"/>
            </a:xfrm>
            <a:prstGeom prst="roundRect">
              <a:avLst>
                <a:gd name="adj" fmla="val 11971"/>
              </a:avLst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12AA91A-5935-AFCF-F98E-EA0A1279EC49}"/>
                </a:ext>
              </a:extLst>
            </p:cNvPr>
            <p:cNvSpPr txBox="1"/>
            <p:nvPr/>
          </p:nvSpPr>
          <p:spPr>
            <a:xfrm>
              <a:off x="4064573" y="4430594"/>
              <a:ext cx="16092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Download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0743244-2141-8AF9-0FD4-5E44B8E864EB}"/>
                </a:ext>
              </a:extLst>
            </p:cNvPr>
            <p:cNvGrpSpPr/>
            <p:nvPr/>
          </p:nvGrpSpPr>
          <p:grpSpPr>
            <a:xfrm>
              <a:off x="4254632" y="4509206"/>
              <a:ext cx="91440" cy="144147"/>
              <a:chOff x="4051706" y="5121804"/>
              <a:chExt cx="91440" cy="144147"/>
            </a:xfrm>
          </p:grpSpPr>
          <p:sp>
            <p:nvSpPr>
              <p:cNvPr id="161" name="Freeform: Shape 160" descr="Arrow Down with solid fill">
                <a:extLst>
                  <a:ext uri="{FF2B5EF4-FFF2-40B4-BE49-F238E27FC236}">
                    <a16:creationId xmlns:a16="http://schemas.microsoft.com/office/drawing/2014/main" id="{DE6D7CFA-AF41-51A8-0214-0F112DC7DC0C}"/>
                  </a:ext>
                </a:extLst>
              </p:cNvPr>
              <p:cNvSpPr/>
              <p:nvPr/>
            </p:nvSpPr>
            <p:spPr>
              <a:xfrm>
                <a:off x="4054503" y="5121804"/>
                <a:ext cx="85846" cy="123668"/>
              </a:xfrm>
              <a:custGeom>
                <a:avLst/>
                <a:gdLst>
                  <a:gd name="connsiteX0" fmla="*/ 35314 w 85846"/>
                  <a:gd name="connsiteY0" fmla="*/ 0 h 123668"/>
                  <a:gd name="connsiteX1" fmla="*/ 50469 w 85846"/>
                  <a:gd name="connsiteY1" fmla="*/ 0 h 123668"/>
                  <a:gd name="connsiteX2" fmla="*/ 50469 w 85846"/>
                  <a:gd name="connsiteY2" fmla="*/ 97902 h 123668"/>
                  <a:gd name="connsiteX3" fmla="*/ 72954 w 85846"/>
                  <a:gd name="connsiteY3" fmla="*/ 75417 h 123668"/>
                  <a:gd name="connsiteX4" fmla="*/ 73207 w 85846"/>
                  <a:gd name="connsiteY4" fmla="*/ 75164 h 123668"/>
                  <a:gd name="connsiteX5" fmla="*/ 83571 w 85846"/>
                  <a:gd name="connsiteY5" fmla="*/ 75417 h 123668"/>
                  <a:gd name="connsiteX6" fmla="*/ 83824 w 85846"/>
                  <a:gd name="connsiteY6" fmla="*/ 75669 h 123668"/>
                  <a:gd name="connsiteX7" fmla="*/ 83571 w 85846"/>
                  <a:gd name="connsiteY7" fmla="*/ 86034 h 123668"/>
                  <a:gd name="connsiteX8" fmla="*/ 48206 w 85846"/>
                  <a:gd name="connsiteY8" fmla="*/ 121394 h 123668"/>
                  <a:gd name="connsiteX9" fmla="*/ 47953 w 85846"/>
                  <a:gd name="connsiteY9" fmla="*/ 121646 h 123668"/>
                  <a:gd name="connsiteX10" fmla="*/ 37589 w 85846"/>
                  <a:gd name="connsiteY10" fmla="*/ 121394 h 123668"/>
                  <a:gd name="connsiteX11" fmla="*/ 2199 w 85846"/>
                  <a:gd name="connsiteY11" fmla="*/ 86039 h 123668"/>
                  <a:gd name="connsiteX12" fmla="*/ 2199 w 85846"/>
                  <a:gd name="connsiteY12" fmla="*/ 75422 h 123668"/>
                  <a:gd name="connsiteX13" fmla="*/ 12816 w 85846"/>
                  <a:gd name="connsiteY13" fmla="*/ 75422 h 123668"/>
                  <a:gd name="connsiteX14" fmla="*/ 35314 w 85846"/>
                  <a:gd name="connsiteY14" fmla="*/ 97907 h 12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846" h="123668">
                    <a:moveTo>
                      <a:pt x="35314" y="0"/>
                    </a:moveTo>
                    <a:lnTo>
                      <a:pt x="50469" y="0"/>
                    </a:lnTo>
                    <a:lnTo>
                      <a:pt x="50469" y="97902"/>
                    </a:lnTo>
                    <a:lnTo>
                      <a:pt x="72954" y="75417"/>
                    </a:lnTo>
                    <a:cubicBezTo>
                      <a:pt x="73036" y="75330"/>
                      <a:pt x="73121" y="75246"/>
                      <a:pt x="73207" y="75164"/>
                    </a:cubicBezTo>
                    <a:cubicBezTo>
                      <a:pt x="76139" y="72371"/>
                      <a:pt x="80779" y="72485"/>
                      <a:pt x="83571" y="75417"/>
                    </a:cubicBezTo>
                    <a:cubicBezTo>
                      <a:pt x="83657" y="75499"/>
                      <a:pt x="83742" y="75583"/>
                      <a:pt x="83824" y="75669"/>
                    </a:cubicBezTo>
                    <a:cubicBezTo>
                      <a:pt x="86616" y="78601"/>
                      <a:pt x="86503" y="83241"/>
                      <a:pt x="83571" y="86034"/>
                    </a:cubicBezTo>
                    <a:lnTo>
                      <a:pt x="48206" y="121394"/>
                    </a:lnTo>
                    <a:cubicBezTo>
                      <a:pt x="48124" y="121480"/>
                      <a:pt x="48040" y="121564"/>
                      <a:pt x="47953" y="121646"/>
                    </a:cubicBezTo>
                    <a:cubicBezTo>
                      <a:pt x="45022" y="124439"/>
                      <a:pt x="40381" y="124325"/>
                      <a:pt x="37589" y="121394"/>
                    </a:cubicBezTo>
                    <a:lnTo>
                      <a:pt x="2199" y="86039"/>
                    </a:lnTo>
                    <a:cubicBezTo>
                      <a:pt x="-733" y="83107"/>
                      <a:pt x="-733" y="78353"/>
                      <a:pt x="2199" y="75422"/>
                    </a:cubicBezTo>
                    <a:cubicBezTo>
                      <a:pt x="5131" y="72490"/>
                      <a:pt x="9884" y="72490"/>
                      <a:pt x="12816" y="75422"/>
                    </a:cubicBezTo>
                    <a:lnTo>
                      <a:pt x="35314" y="97907"/>
                    </a:lnTo>
                    <a:close/>
                  </a:path>
                </a:pathLst>
              </a:custGeom>
              <a:solidFill>
                <a:schemeClr val="bg1"/>
              </a:solidFill>
              <a:ln w="24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CA90ADE-51D0-7C5C-6C8E-FD9F98498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1706" y="5265951"/>
                <a:ext cx="91440" cy="0"/>
              </a:xfrm>
              <a:prstGeom prst="line">
                <a:avLst/>
              </a:prstGeom>
              <a:ln w="1460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3" name="!!Share_icon" descr="Send outline">
            <a:extLst>
              <a:ext uri="{FF2B5EF4-FFF2-40B4-BE49-F238E27FC236}">
                <a16:creationId xmlns:a16="http://schemas.microsoft.com/office/drawing/2014/main" id="{D7B43621-D9BA-7BC0-F46B-2158F30EDA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946470" y="6062846"/>
            <a:ext cx="268780" cy="268780"/>
          </a:xfrm>
          <a:prstGeom prst="rect">
            <a:avLst/>
          </a:prstGeom>
        </p:spPr>
      </p:pic>
      <p:pic>
        <p:nvPicPr>
          <p:cNvPr id="164" name="!!Like_icon" descr="Thumbs up sign outline">
            <a:extLst>
              <a:ext uri="{FF2B5EF4-FFF2-40B4-BE49-F238E27FC236}">
                <a16:creationId xmlns:a16="http://schemas.microsoft.com/office/drawing/2014/main" id="{F66FD483-7452-D859-035D-012B04D635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14880" y="6035266"/>
            <a:ext cx="296360" cy="296360"/>
          </a:xfrm>
          <a:prstGeom prst="rect">
            <a:avLst/>
          </a:prstGeom>
        </p:spPr>
      </p:pic>
      <p:sp>
        <p:nvSpPr>
          <p:cNvPr id="165" name="!!Plus_icon">
            <a:extLst>
              <a:ext uri="{FF2B5EF4-FFF2-40B4-BE49-F238E27FC236}">
                <a16:creationId xmlns:a16="http://schemas.microsoft.com/office/drawing/2014/main" id="{2753CD15-ABEF-0F62-41A4-DCC9FC9C29E7}"/>
              </a:ext>
            </a:extLst>
          </p:cNvPr>
          <p:cNvSpPr/>
          <p:nvPr/>
        </p:nvSpPr>
        <p:spPr>
          <a:xfrm>
            <a:off x="3441260" y="6067266"/>
            <a:ext cx="247893" cy="247893"/>
          </a:xfrm>
          <a:prstGeom prst="mathPlus">
            <a:avLst>
              <a:gd name="adj1" fmla="val 62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!!MyList">
            <a:extLst>
              <a:ext uri="{FF2B5EF4-FFF2-40B4-BE49-F238E27FC236}">
                <a16:creationId xmlns:a16="http://schemas.microsoft.com/office/drawing/2014/main" id="{D30C99A7-D254-DED6-1F88-8239BD2E21B3}"/>
              </a:ext>
            </a:extLst>
          </p:cNvPr>
          <p:cNvSpPr txBox="1"/>
          <p:nvPr/>
        </p:nvSpPr>
        <p:spPr>
          <a:xfrm>
            <a:off x="2963349" y="6344376"/>
            <a:ext cx="120371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My List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67" name="!!Rate">
            <a:extLst>
              <a:ext uri="{FF2B5EF4-FFF2-40B4-BE49-F238E27FC236}">
                <a16:creationId xmlns:a16="http://schemas.microsoft.com/office/drawing/2014/main" id="{57AB4CA6-5456-809E-A4FF-DB350577EE75}"/>
              </a:ext>
            </a:extLst>
          </p:cNvPr>
          <p:cNvSpPr txBox="1"/>
          <p:nvPr/>
        </p:nvSpPr>
        <p:spPr>
          <a:xfrm>
            <a:off x="4012788" y="6344376"/>
            <a:ext cx="68106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Rate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68" name="!!Share">
            <a:extLst>
              <a:ext uri="{FF2B5EF4-FFF2-40B4-BE49-F238E27FC236}">
                <a16:creationId xmlns:a16="http://schemas.microsoft.com/office/drawing/2014/main" id="{8B000982-9001-64EF-0C37-AF239B663B29}"/>
              </a:ext>
            </a:extLst>
          </p:cNvPr>
          <p:cNvSpPr txBox="1"/>
          <p:nvPr/>
        </p:nvSpPr>
        <p:spPr>
          <a:xfrm>
            <a:off x="4740330" y="6344376"/>
            <a:ext cx="68106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Share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169" name="!!Play">
            <a:extLst>
              <a:ext uri="{FF2B5EF4-FFF2-40B4-BE49-F238E27FC236}">
                <a16:creationId xmlns:a16="http://schemas.microsoft.com/office/drawing/2014/main" id="{DE23BCD8-33EE-DFC5-94D6-8B150C95CFBE}"/>
              </a:ext>
            </a:extLst>
          </p:cNvPr>
          <p:cNvGrpSpPr/>
          <p:nvPr/>
        </p:nvGrpSpPr>
        <p:grpSpPr>
          <a:xfrm>
            <a:off x="3049603" y="4222229"/>
            <a:ext cx="3041635" cy="365760"/>
            <a:chOff x="3049603" y="4178687"/>
            <a:chExt cx="3041635" cy="365760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1414EDA2-D19C-6F67-36E9-B552579285E4}"/>
                </a:ext>
              </a:extLst>
            </p:cNvPr>
            <p:cNvSpPr/>
            <p:nvPr/>
          </p:nvSpPr>
          <p:spPr>
            <a:xfrm>
              <a:off x="3049603" y="4178687"/>
              <a:ext cx="3041635" cy="365760"/>
            </a:xfrm>
            <a:prstGeom prst="roundRect">
              <a:avLst>
                <a:gd name="adj" fmla="val 119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BCA1E3B-16F4-08E7-C78D-C8EF9936EAFD}"/>
                </a:ext>
              </a:extLst>
            </p:cNvPr>
            <p:cNvSpPr txBox="1"/>
            <p:nvPr/>
          </p:nvSpPr>
          <p:spPr>
            <a:xfrm>
              <a:off x="4279139" y="4207100"/>
              <a:ext cx="7006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Kanit" pitchFamily="2" charset="-34"/>
                  <a:cs typeface="Kanit" pitchFamily="2" charset="-34"/>
                </a:rPr>
                <a:t>Play</a:t>
              </a:r>
            </a:p>
          </p:txBody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BB081182-AEF3-C5D4-581E-F37B6E7BADAC}"/>
                </a:ext>
              </a:extLst>
            </p:cNvPr>
            <p:cNvSpPr/>
            <p:nvPr/>
          </p:nvSpPr>
          <p:spPr>
            <a:xfrm rot="5400000">
              <a:off x="4213323" y="4282504"/>
              <a:ext cx="158879" cy="13696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3" name="!!Description">
            <a:extLst>
              <a:ext uri="{FF2B5EF4-FFF2-40B4-BE49-F238E27FC236}">
                <a16:creationId xmlns:a16="http://schemas.microsoft.com/office/drawing/2014/main" id="{90C104BE-5304-2AE2-5199-378337447977}"/>
              </a:ext>
            </a:extLst>
          </p:cNvPr>
          <p:cNvSpPr txBox="1"/>
          <p:nvPr/>
        </p:nvSpPr>
        <p:spPr>
          <a:xfrm>
            <a:off x="6482476" y="4145919"/>
            <a:ext cx="311921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 Light" panose="020B0604020202020204" charset="-34"/>
                <a:cs typeface="Kanit Light" panose="020B0604020202020204" charset="-34"/>
              </a:rPr>
              <a:t>The analysis reveals that Netflix hosts more movies than TV shows, with rapid content growth post-2015. Popular genres and global expansion highlight Netflix’s focus on diversity and international audiences.</a:t>
            </a:r>
          </a:p>
        </p:txBody>
      </p:sp>
      <p:cxnSp>
        <p:nvCxnSpPr>
          <p:cNvPr id="174" name="!!RedLine1">
            <a:extLst>
              <a:ext uri="{FF2B5EF4-FFF2-40B4-BE49-F238E27FC236}">
                <a16:creationId xmlns:a16="http://schemas.microsoft.com/office/drawing/2014/main" id="{EFA59F91-85D1-5098-0E4B-7A9386C4B565}"/>
              </a:ext>
            </a:extLst>
          </p:cNvPr>
          <p:cNvCxnSpPr>
            <a:cxnSpLocks/>
          </p:cNvCxnSpPr>
          <p:nvPr/>
        </p:nvCxnSpPr>
        <p:spPr>
          <a:xfrm>
            <a:off x="3080083" y="6963576"/>
            <a:ext cx="1144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!!Subtitle1">
            <a:extLst>
              <a:ext uri="{FF2B5EF4-FFF2-40B4-BE49-F238E27FC236}">
                <a16:creationId xmlns:a16="http://schemas.microsoft.com/office/drawing/2014/main" id="{33BC7873-D768-143B-8472-1C24A02ADF69}"/>
              </a:ext>
            </a:extLst>
          </p:cNvPr>
          <p:cNvSpPr txBox="1"/>
          <p:nvPr/>
        </p:nvSpPr>
        <p:spPr>
          <a:xfrm>
            <a:off x="2983222" y="7039057"/>
            <a:ext cx="138495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Your Subtitle 1</a:t>
            </a:r>
            <a:endParaRPr lang="th-TH" sz="1400" dirty="0">
              <a:solidFill>
                <a:schemeClr val="bg1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176" name="!!Subtitle2">
            <a:extLst>
              <a:ext uri="{FF2B5EF4-FFF2-40B4-BE49-F238E27FC236}">
                <a16:creationId xmlns:a16="http://schemas.microsoft.com/office/drawing/2014/main" id="{F53EF6A8-A3E0-D35C-3D4F-EB04FA6799EC}"/>
              </a:ext>
            </a:extLst>
          </p:cNvPr>
          <p:cNvSpPr txBox="1"/>
          <p:nvPr/>
        </p:nvSpPr>
        <p:spPr>
          <a:xfrm>
            <a:off x="4570420" y="7039057"/>
            <a:ext cx="138495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Kanit" pitchFamily="2" charset="-34"/>
                <a:cs typeface="Kanit" pitchFamily="2" charset="-34"/>
              </a:rPr>
              <a:t>Your Subtitle 2</a:t>
            </a:r>
            <a:endParaRPr lang="th-TH" sz="1400" dirty="0">
              <a:solidFill>
                <a:schemeClr val="bg1">
                  <a:lumMod val="50000"/>
                </a:schemeClr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177" name="!!Heading">
            <a:extLst>
              <a:ext uri="{FF2B5EF4-FFF2-40B4-BE49-F238E27FC236}">
                <a16:creationId xmlns:a16="http://schemas.microsoft.com/office/drawing/2014/main" id="{163250C9-888E-FE86-D5C5-28264C8A81BE}"/>
              </a:ext>
            </a:extLst>
          </p:cNvPr>
          <p:cNvSpPr txBox="1"/>
          <p:nvPr/>
        </p:nvSpPr>
        <p:spPr>
          <a:xfrm>
            <a:off x="2983221" y="7700063"/>
            <a:ext cx="410814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Heading Here Heading Here</a:t>
            </a:r>
          </a:p>
        </p:txBody>
      </p:sp>
      <p:cxnSp>
        <p:nvCxnSpPr>
          <p:cNvPr id="178" name="!!GreyLine1">
            <a:extLst>
              <a:ext uri="{FF2B5EF4-FFF2-40B4-BE49-F238E27FC236}">
                <a16:creationId xmlns:a16="http://schemas.microsoft.com/office/drawing/2014/main" id="{0B5E112E-7F18-B7BB-D77B-3936A36BBD7F}"/>
              </a:ext>
            </a:extLst>
          </p:cNvPr>
          <p:cNvCxnSpPr>
            <a:cxnSpLocks/>
          </p:cNvCxnSpPr>
          <p:nvPr/>
        </p:nvCxnSpPr>
        <p:spPr>
          <a:xfrm>
            <a:off x="3049603" y="8113647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!!Picture1">
            <a:extLst>
              <a:ext uri="{FF2B5EF4-FFF2-40B4-BE49-F238E27FC236}">
                <a16:creationId xmlns:a16="http://schemas.microsoft.com/office/drawing/2014/main" id="{DBC68122-5BED-D269-DDF8-BD4BF3D364F5}"/>
              </a:ext>
            </a:extLst>
          </p:cNvPr>
          <p:cNvGrpSpPr/>
          <p:nvPr/>
        </p:nvGrpSpPr>
        <p:grpSpPr>
          <a:xfrm>
            <a:off x="3049603" y="8266572"/>
            <a:ext cx="1429999" cy="890126"/>
            <a:chOff x="3292490" y="8266572"/>
            <a:chExt cx="1429999" cy="890126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57F37E12-4EC3-4F18-678D-B56537AC9048}"/>
                </a:ext>
              </a:extLst>
            </p:cNvPr>
            <p:cNvSpPr/>
            <p:nvPr/>
          </p:nvSpPr>
          <p:spPr>
            <a:xfrm>
              <a:off x="3292490" y="8266572"/>
              <a:ext cx="1429999" cy="890126"/>
            </a:xfrm>
            <a:prstGeom prst="roundRect">
              <a:avLst>
                <a:gd name="adj" fmla="val 8629"/>
              </a:avLst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0750CD14-1D10-CEF1-A807-2B462FC92231}"/>
                </a:ext>
              </a:extLst>
            </p:cNvPr>
            <p:cNvGrpSpPr/>
            <p:nvPr/>
          </p:nvGrpSpPr>
          <p:grpSpPr>
            <a:xfrm>
              <a:off x="3855089" y="8559235"/>
              <a:ext cx="304800" cy="304800"/>
              <a:chOff x="3855089" y="8589010"/>
              <a:chExt cx="304800" cy="3048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EA2A51AE-8FC6-7D8A-6992-0236C5262ACF}"/>
                  </a:ext>
                </a:extLst>
              </p:cNvPr>
              <p:cNvSpPr/>
              <p:nvPr/>
            </p:nvSpPr>
            <p:spPr>
              <a:xfrm>
                <a:off x="3855089" y="8589010"/>
                <a:ext cx="304800" cy="3048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Isosceles Triangle 182">
                <a:extLst>
                  <a:ext uri="{FF2B5EF4-FFF2-40B4-BE49-F238E27FC236}">
                    <a16:creationId xmlns:a16="http://schemas.microsoft.com/office/drawing/2014/main" id="{1176097C-1526-91CC-7929-84785A010FBB}"/>
                  </a:ext>
                </a:extLst>
              </p:cNvPr>
              <p:cNvSpPr/>
              <p:nvPr/>
            </p:nvSpPr>
            <p:spPr>
              <a:xfrm rot="5400000">
                <a:off x="3961577" y="8684593"/>
                <a:ext cx="129924" cy="11200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4" name="!!Heading1">
            <a:extLst>
              <a:ext uri="{FF2B5EF4-FFF2-40B4-BE49-F238E27FC236}">
                <a16:creationId xmlns:a16="http://schemas.microsoft.com/office/drawing/2014/main" id="{63A921F5-D595-A281-6EFC-BD99A3F0EC2D}"/>
              </a:ext>
            </a:extLst>
          </p:cNvPr>
          <p:cNvSpPr txBox="1"/>
          <p:nvPr/>
        </p:nvSpPr>
        <p:spPr>
          <a:xfrm>
            <a:off x="4620699" y="8315311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01 Heading 1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185" name="!!Download1">
            <a:extLst>
              <a:ext uri="{FF2B5EF4-FFF2-40B4-BE49-F238E27FC236}">
                <a16:creationId xmlns:a16="http://schemas.microsoft.com/office/drawing/2014/main" id="{CA85A3E6-CB11-7892-EB89-6C8AB65BB35B}"/>
              </a:ext>
            </a:extLst>
          </p:cNvPr>
          <p:cNvGrpSpPr/>
          <p:nvPr/>
        </p:nvGrpSpPr>
        <p:grpSpPr>
          <a:xfrm>
            <a:off x="9132574" y="8500437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186" name="Freeform: Shape 185" descr="Arrow Down with solid fill">
              <a:extLst>
                <a:ext uri="{FF2B5EF4-FFF2-40B4-BE49-F238E27FC236}">
                  <a16:creationId xmlns:a16="http://schemas.microsoft.com/office/drawing/2014/main" id="{1CB2E376-0612-E93E-4E7A-B0AE70034F75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C541A4D-4416-B1F7-5B24-1AB0E807B308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!!Body1">
            <a:extLst>
              <a:ext uri="{FF2B5EF4-FFF2-40B4-BE49-F238E27FC236}">
                <a16:creationId xmlns:a16="http://schemas.microsoft.com/office/drawing/2014/main" id="{B4A2F158-6B10-80DB-9E1C-7C0CE628A0DE}"/>
              </a:ext>
            </a:extLst>
          </p:cNvPr>
          <p:cNvSpPr txBox="1"/>
          <p:nvPr/>
        </p:nvSpPr>
        <p:spPr>
          <a:xfrm>
            <a:off x="4620699" y="8589010"/>
            <a:ext cx="433338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189" name="!!GreyLine2">
            <a:extLst>
              <a:ext uri="{FF2B5EF4-FFF2-40B4-BE49-F238E27FC236}">
                <a16:creationId xmlns:a16="http://schemas.microsoft.com/office/drawing/2014/main" id="{BAAE5DA7-D52B-CA22-3DEC-2B3507614685}"/>
              </a:ext>
            </a:extLst>
          </p:cNvPr>
          <p:cNvCxnSpPr>
            <a:cxnSpLocks/>
          </p:cNvCxnSpPr>
          <p:nvPr/>
        </p:nvCxnSpPr>
        <p:spPr>
          <a:xfrm>
            <a:off x="3049603" y="9577842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!!Picture2">
            <a:extLst>
              <a:ext uri="{FF2B5EF4-FFF2-40B4-BE49-F238E27FC236}">
                <a16:creationId xmlns:a16="http://schemas.microsoft.com/office/drawing/2014/main" id="{EC440817-AF9B-625B-EBDD-39126B4DF2CD}"/>
              </a:ext>
            </a:extLst>
          </p:cNvPr>
          <p:cNvGrpSpPr/>
          <p:nvPr/>
        </p:nvGrpSpPr>
        <p:grpSpPr>
          <a:xfrm>
            <a:off x="3049603" y="9730767"/>
            <a:ext cx="1429999" cy="890126"/>
            <a:chOff x="3292490" y="9730767"/>
            <a:chExt cx="1429999" cy="890126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6FA271F8-A19B-0750-C5B9-985596ADAE57}"/>
                </a:ext>
              </a:extLst>
            </p:cNvPr>
            <p:cNvSpPr/>
            <p:nvPr/>
          </p:nvSpPr>
          <p:spPr>
            <a:xfrm>
              <a:off x="3292490" y="9730767"/>
              <a:ext cx="1429999" cy="890126"/>
            </a:xfrm>
            <a:prstGeom prst="roundRect">
              <a:avLst>
                <a:gd name="adj" fmla="val 8629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800DBF3-050F-6BCD-2518-433253E666E6}"/>
                </a:ext>
              </a:extLst>
            </p:cNvPr>
            <p:cNvGrpSpPr/>
            <p:nvPr/>
          </p:nvGrpSpPr>
          <p:grpSpPr>
            <a:xfrm>
              <a:off x="3855089" y="10023430"/>
              <a:ext cx="304800" cy="304800"/>
              <a:chOff x="3855089" y="8589010"/>
              <a:chExt cx="304800" cy="304800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E6E34C-4227-7804-F81E-EB37CA66CA7D}"/>
                  </a:ext>
                </a:extLst>
              </p:cNvPr>
              <p:cNvSpPr/>
              <p:nvPr/>
            </p:nvSpPr>
            <p:spPr>
              <a:xfrm>
                <a:off x="3855089" y="8589010"/>
                <a:ext cx="304800" cy="3048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Isosceles Triangle 193">
                <a:extLst>
                  <a:ext uri="{FF2B5EF4-FFF2-40B4-BE49-F238E27FC236}">
                    <a16:creationId xmlns:a16="http://schemas.microsoft.com/office/drawing/2014/main" id="{FBE64090-EAF7-5C0C-4CF3-28E26A262AC5}"/>
                  </a:ext>
                </a:extLst>
              </p:cNvPr>
              <p:cNvSpPr/>
              <p:nvPr/>
            </p:nvSpPr>
            <p:spPr>
              <a:xfrm rot="5400000">
                <a:off x="3961577" y="8684593"/>
                <a:ext cx="129924" cy="11200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5" name="!!Heading2">
            <a:extLst>
              <a:ext uri="{FF2B5EF4-FFF2-40B4-BE49-F238E27FC236}">
                <a16:creationId xmlns:a16="http://schemas.microsoft.com/office/drawing/2014/main" id="{CABE09A8-A578-0E52-A2D5-73AB142C746A}"/>
              </a:ext>
            </a:extLst>
          </p:cNvPr>
          <p:cNvSpPr txBox="1"/>
          <p:nvPr/>
        </p:nvSpPr>
        <p:spPr>
          <a:xfrm>
            <a:off x="4620699" y="9779506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01 Heading 2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196" name="!!Download2">
            <a:extLst>
              <a:ext uri="{FF2B5EF4-FFF2-40B4-BE49-F238E27FC236}">
                <a16:creationId xmlns:a16="http://schemas.microsoft.com/office/drawing/2014/main" id="{71DE7C3D-0458-1766-E89C-0D3D116D264E}"/>
              </a:ext>
            </a:extLst>
          </p:cNvPr>
          <p:cNvGrpSpPr/>
          <p:nvPr/>
        </p:nvGrpSpPr>
        <p:grpSpPr>
          <a:xfrm>
            <a:off x="9132574" y="9964632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197" name="Freeform: Shape 196" descr="Arrow Down with solid fill">
              <a:extLst>
                <a:ext uri="{FF2B5EF4-FFF2-40B4-BE49-F238E27FC236}">
                  <a16:creationId xmlns:a16="http://schemas.microsoft.com/office/drawing/2014/main" id="{93FC02FD-409F-6592-64CB-144C3F7C7322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6B371ACD-6933-3444-94D2-00E54008ABD8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!!Body2">
            <a:extLst>
              <a:ext uri="{FF2B5EF4-FFF2-40B4-BE49-F238E27FC236}">
                <a16:creationId xmlns:a16="http://schemas.microsoft.com/office/drawing/2014/main" id="{498CE0C7-C0DF-D2F8-BFBE-85F7F004629C}"/>
              </a:ext>
            </a:extLst>
          </p:cNvPr>
          <p:cNvSpPr txBox="1"/>
          <p:nvPr/>
        </p:nvSpPr>
        <p:spPr>
          <a:xfrm>
            <a:off x="4620699" y="10053205"/>
            <a:ext cx="433338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200" name="!!GreyLine3">
            <a:extLst>
              <a:ext uri="{FF2B5EF4-FFF2-40B4-BE49-F238E27FC236}">
                <a16:creationId xmlns:a16="http://schemas.microsoft.com/office/drawing/2014/main" id="{F4F8BA74-CA4E-EE8C-B4B7-E3701ABE1A30}"/>
              </a:ext>
            </a:extLst>
          </p:cNvPr>
          <p:cNvCxnSpPr>
            <a:cxnSpLocks/>
          </p:cNvCxnSpPr>
          <p:nvPr/>
        </p:nvCxnSpPr>
        <p:spPr>
          <a:xfrm>
            <a:off x="3049603" y="11020418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!!Picture3">
            <a:extLst>
              <a:ext uri="{FF2B5EF4-FFF2-40B4-BE49-F238E27FC236}">
                <a16:creationId xmlns:a16="http://schemas.microsoft.com/office/drawing/2014/main" id="{FE14C9CC-E235-4797-0C63-8F177D32BD46}"/>
              </a:ext>
            </a:extLst>
          </p:cNvPr>
          <p:cNvGrpSpPr/>
          <p:nvPr/>
        </p:nvGrpSpPr>
        <p:grpSpPr>
          <a:xfrm>
            <a:off x="3049603" y="11173343"/>
            <a:ext cx="1429999" cy="890126"/>
            <a:chOff x="3292490" y="11173343"/>
            <a:chExt cx="1429999" cy="890126"/>
          </a:xfrm>
        </p:grpSpPr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1BAC289C-3F99-5BB1-A462-DF69220C274C}"/>
                </a:ext>
              </a:extLst>
            </p:cNvPr>
            <p:cNvSpPr/>
            <p:nvPr/>
          </p:nvSpPr>
          <p:spPr>
            <a:xfrm>
              <a:off x="3292490" y="11173343"/>
              <a:ext cx="1429999" cy="890126"/>
            </a:xfrm>
            <a:prstGeom prst="roundRect">
              <a:avLst>
                <a:gd name="adj" fmla="val 8629"/>
              </a:avLst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70B8B32F-B252-AECC-C9C3-E69158E3729B}"/>
                </a:ext>
              </a:extLst>
            </p:cNvPr>
            <p:cNvGrpSpPr/>
            <p:nvPr/>
          </p:nvGrpSpPr>
          <p:grpSpPr>
            <a:xfrm>
              <a:off x="3855089" y="11466006"/>
              <a:ext cx="304800" cy="304800"/>
              <a:chOff x="3855089" y="8589010"/>
              <a:chExt cx="304800" cy="304800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76E959A-C93C-ADDA-933A-959C2B7CE05B}"/>
                  </a:ext>
                </a:extLst>
              </p:cNvPr>
              <p:cNvSpPr/>
              <p:nvPr/>
            </p:nvSpPr>
            <p:spPr>
              <a:xfrm>
                <a:off x="3855089" y="8589010"/>
                <a:ext cx="304800" cy="3048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Isosceles Triangle 204">
                <a:extLst>
                  <a:ext uri="{FF2B5EF4-FFF2-40B4-BE49-F238E27FC236}">
                    <a16:creationId xmlns:a16="http://schemas.microsoft.com/office/drawing/2014/main" id="{81D8BA50-18AB-19FB-4230-A10ACAC8AF60}"/>
                  </a:ext>
                </a:extLst>
              </p:cNvPr>
              <p:cNvSpPr/>
              <p:nvPr/>
            </p:nvSpPr>
            <p:spPr>
              <a:xfrm rot="5400000">
                <a:off x="3961577" y="8684593"/>
                <a:ext cx="129924" cy="11200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6" name="!!Heading3">
            <a:extLst>
              <a:ext uri="{FF2B5EF4-FFF2-40B4-BE49-F238E27FC236}">
                <a16:creationId xmlns:a16="http://schemas.microsoft.com/office/drawing/2014/main" id="{9E7578F0-A01E-4A87-6C15-758D85075537}"/>
              </a:ext>
            </a:extLst>
          </p:cNvPr>
          <p:cNvSpPr txBox="1"/>
          <p:nvPr/>
        </p:nvSpPr>
        <p:spPr>
          <a:xfrm>
            <a:off x="4620699" y="11222082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01 Heading 3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207" name="!!Download3">
            <a:extLst>
              <a:ext uri="{FF2B5EF4-FFF2-40B4-BE49-F238E27FC236}">
                <a16:creationId xmlns:a16="http://schemas.microsoft.com/office/drawing/2014/main" id="{F96A2876-5479-A208-5582-9BF3CF7B2E9E}"/>
              </a:ext>
            </a:extLst>
          </p:cNvPr>
          <p:cNvGrpSpPr/>
          <p:nvPr/>
        </p:nvGrpSpPr>
        <p:grpSpPr>
          <a:xfrm>
            <a:off x="9132574" y="11407208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208" name="Freeform: Shape 207" descr="Arrow Down with solid fill">
              <a:extLst>
                <a:ext uri="{FF2B5EF4-FFF2-40B4-BE49-F238E27FC236}">
                  <a16:creationId xmlns:a16="http://schemas.microsoft.com/office/drawing/2014/main" id="{39958972-B8BD-696F-9EC1-515C2A2CF5B3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0C0A3CE-DDED-DF9B-6F7A-5FCD4CF81DE5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!!Body3">
            <a:extLst>
              <a:ext uri="{FF2B5EF4-FFF2-40B4-BE49-F238E27FC236}">
                <a16:creationId xmlns:a16="http://schemas.microsoft.com/office/drawing/2014/main" id="{28865470-5EBA-6DDA-AFE8-8716D2DD24FC}"/>
              </a:ext>
            </a:extLst>
          </p:cNvPr>
          <p:cNvSpPr txBox="1"/>
          <p:nvPr/>
        </p:nvSpPr>
        <p:spPr>
          <a:xfrm>
            <a:off x="4620699" y="11495781"/>
            <a:ext cx="433338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211" name="!!RedLine2">
            <a:extLst>
              <a:ext uri="{FF2B5EF4-FFF2-40B4-BE49-F238E27FC236}">
                <a16:creationId xmlns:a16="http://schemas.microsoft.com/office/drawing/2014/main" id="{2140293B-A9BD-1114-A429-87614076ED1D}"/>
              </a:ext>
            </a:extLst>
          </p:cNvPr>
          <p:cNvCxnSpPr>
            <a:cxnSpLocks/>
          </p:cNvCxnSpPr>
          <p:nvPr/>
        </p:nvCxnSpPr>
        <p:spPr>
          <a:xfrm>
            <a:off x="4690835" y="6963576"/>
            <a:ext cx="914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!!BackgroundPicture">
            <a:extLst>
              <a:ext uri="{FF2B5EF4-FFF2-40B4-BE49-F238E27FC236}">
                <a16:creationId xmlns:a16="http://schemas.microsoft.com/office/drawing/2014/main" id="{FF620179-A63E-0699-1ADB-88F3D78AD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761" y="11420"/>
            <a:ext cx="12191998" cy="6857999"/>
          </a:xfrm>
          <a:prstGeom prst="rect">
            <a:avLst/>
          </a:prstGeom>
        </p:spPr>
      </p:pic>
      <p:sp>
        <p:nvSpPr>
          <p:cNvPr id="43" name="!!BlackRectangle">
            <a:extLst>
              <a:ext uri="{FF2B5EF4-FFF2-40B4-BE49-F238E27FC236}">
                <a16:creationId xmlns:a16="http://schemas.microsoft.com/office/drawing/2014/main" id="{1645BE2C-DCA8-E67B-E0AE-443062011017}"/>
              </a:ext>
            </a:extLst>
          </p:cNvPr>
          <p:cNvSpPr/>
          <p:nvPr/>
        </p:nvSpPr>
        <p:spPr>
          <a:xfrm>
            <a:off x="2462212" y="-5760720"/>
            <a:ext cx="7267576" cy="12618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!!Picture">
            <a:extLst>
              <a:ext uri="{FF2B5EF4-FFF2-40B4-BE49-F238E27FC236}">
                <a16:creationId xmlns:a16="http://schemas.microsoft.com/office/drawing/2014/main" id="{AD4C7F21-63CB-C4DA-CA05-46ADF90E5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4" b="9384"/>
          <a:stretch/>
        </p:blipFill>
        <p:spPr>
          <a:xfrm>
            <a:off x="2462212" y="-5360915"/>
            <a:ext cx="7267576" cy="3320741"/>
          </a:xfrm>
          <a:prstGeom prst="rect">
            <a:avLst/>
          </a:prstGeom>
          <a:ln>
            <a:noFill/>
          </a:ln>
        </p:spPr>
      </p:pic>
      <p:sp>
        <p:nvSpPr>
          <p:cNvPr id="45" name="!!Gradient">
            <a:extLst>
              <a:ext uri="{FF2B5EF4-FFF2-40B4-BE49-F238E27FC236}">
                <a16:creationId xmlns:a16="http://schemas.microsoft.com/office/drawing/2014/main" id="{B066BA5B-2E3D-8D6F-AC5E-18C2F6A1D011}"/>
              </a:ext>
            </a:extLst>
          </p:cNvPr>
          <p:cNvSpPr/>
          <p:nvPr/>
        </p:nvSpPr>
        <p:spPr>
          <a:xfrm>
            <a:off x="2462211" y="-3303913"/>
            <a:ext cx="7267577" cy="127825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!!Cast_Button">
            <a:extLst>
              <a:ext uri="{FF2B5EF4-FFF2-40B4-BE49-F238E27FC236}">
                <a16:creationId xmlns:a16="http://schemas.microsoft.com/office/drawing/2014/main" id="{95DBCD2F-5D02-4E26-AAC5-CF4FDD7E7D18}"/>
              </a:ext>
            </a:extLst>
          </p:cNvPr>
          <p:cNvGrpSpPr/>
          <p:nvPr/>
        </p:nvGrpSpPr>
        <p:grpSpPr>
          <a:xfrm>
            <a:off x="9243906" y="-4710429"/>
            <a:ext cx="304906" cy="304800"/>
            <a:chOff x="9243906" y="1050291"/>
            <a:chExt cx="304906" cy="3048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93552B-CBA0-5B4E-3BBB-9C63DD54D413}"/>
                </a:ext>
              </a:extLst>
            </p:cNvPr>
            <p:cNvSpPr/>
            <p:nvPr/>
          </p:nvSpPr>
          <p:spPr>
            <a:xfrm>
              <a:off x="9244012" y="1050291"/>
              <a:ext cx="30480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A18F193-16D7-40A4-B442-AFA6D4993596}"/>
                </a:ext>
              </a:extLst>
            </p:cNvPr>
            <p:cNvSpPr/>
            <p:nvPr/>
          </p:nvSpPr>
          <p:spPr>
            <a:xfrm>
              <a:off x="9318644" y="1143951"/>
              <a:ext cx="154933" cy="125133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515E33F-C293-3E00-858A-C3E27D4F1F73}"/>
                </a:ext>
              </a:extLst>
            </p:cNvPr>
            <p:cNvSpPr/>
            <p:nvPr/>
          </p:nvSpPr>
          <p:spPr>
            <a:xfrm>
              <a:off x="9267762" y="1163926"/>
              <a:ext cx="154933" cy="133622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Wi-Fi with solid fill">
              <a:extLst>
                <a:ext uri="{FF2B5EF4-FFF2-40B4-BE49-F238E27FC236}">
                  <a16:creationId xmlns:a16="http://schemas.microsoft.com/office/drawing/2014/main" id="{2D8F7B00-F6D5-A75B-EB93-02CB5B14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700000">
              <a:off x="9243906" y="1138860"/>
              <a:ext cx="206554" cy="206554"/>
            </a:xfrm>
            <a:prstGeom prst="rect">
              <a:avLst/>
            </a:prstGeom>
          </p:spPr>
        </p:pic>
      </p:grpSp>
      <p:grpSp>
        <p:nvGrpSpPr>
          <p:cNvPr id="41" name="!!Close_Button">
            <a:extLst>
              <a:ext uri="{FF2B5EF4-FFF2-40B4-BE49-F238E27FC236}">
                <a16:creationId xmlns:a16="http://schemas.microsoft.com/office/drawing/2014/main" id="{421A07C3-FFDA-8507-7B8F-BAB350AB5DF1}"/>
              </a:ext>
            </a:extLst>
          </p:cNvPr>
          <p:cNvGrpSpPr/>
          <p:nvPr/>
        </p:nvGrpSpPr>
        <p:grpSpPr>
          <a:xfrm>
            <a:off x="9243710" y="-5167433"/>
            <a:ext cx="304800" cy="304800"/>
            <a:chOff x="9486597" y="593287"/>
            <a:chExt cx="304800" cy="3048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8A0C642-309A-467E-8E89-EE1356BE9A06}"/>
                </a:ext>
              </a:extLst>
            </p:cNvPr>
            <p:cNvSpPr/>
            <p:nvPr/>
          </p:nvSpPr>
          <p:spPr>
            <a:xfrm>
              <a:off x="9486597" y="593287"/>
              <a:ext cx="30480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331BF5AA-817B-2C7B-6E42-7F984B9B0D4C}"/>
                </a:ext>
              </a:extLst>
            </p:cNvPr>
            <p:cNvSpPr/>
            <p:nvPr/>
          </p:nvSpPr>
          <p:spPr>
            <a:xfrm rot="2700000">
              <a:off x="9515051" y="621129"/>
              <a:ext cx="247893" cy="247893"/>
            </a:xfrm>
            <a:prstGeom prst="mathPlus">
              <a:avLst>
                <a:gd name="adj1" fmla="val 6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!!Title1">
            <a:extLst>
              <a:ext uri="{FF2B5EF4-FFF2-40B4-BE49-F238E27FC236}">
                <a16:creationId xmlns:a16="http://schemas.microsoft.com/office/drawing/2014/main" id="{9DBD58B8-5F18-1710-1239-4FBB72A675B3}"/>
              </a:ext>
            </a:extLst>
          </p:cNvPr>
          <p:cNvSpPr txBox="1"/>
          <p:nvPr/>
        </p:nvSpPr>
        <p:spPr>
          <a:xfrm>
            <a:off x="2955351" y="-2347254"/>
            <a:ext cx="3921700" cy="76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Add Your Title Here</a:t>
            </a:r>
            <a:endParaRPr lang="th-TH" sz="28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</a:t>
            </a:r>
            <a:endParaRPr lang="th-TH" sz="28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pic>
        <p:nvPicPr>
          <p:cNvPr id="58" name="!!NetflixLogo" descr="Netflix, โลโก้ ไอคอน ใน Vector Logo">
            <a:extLst>
              <a:ext uri="{FF2B5EF4-FFF2-40B4-BE49-F238E27FC236}">
                <a16:creationId xmlns:a16="http://schemas.microsoft.com/office/drawing/2014/main" id="{CB7CB1F0-BF3B-3725-7213-EE4162C7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03" y="-2680830"/>
            <a:ext cx="206949" cy="206949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!!Subtitle(Optional)">
            <a:extLst>
              <a:ext uri="{FF2B5EF4-FFF2-40B4-BE49-F238E27FC236}">
                <a16:creationId xmlns:a16="http://schemas.microsoft.com/office/drawing/2014/main" id="{F516C6EC-67E1-4E01-5E5B-B7C697FB9732}"/>
              </a:ext>
            </a:extLst>
          </p:cNvPr>
          <p:cNvSpPr txBox="1"/>
          <p:nvPr/>
        </p:nvSpPr>
        <p:spPr>
          <a:xfrm>
            <a:off x="3265588" y="-2707238"/>
            <a:ext cx="2046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slideative</a:t>
            </a:r>
          </a:p>
        </p:txBody>
      </p:sp>
      <p:sp>
        <p:nvSpPr>
          <p:cNvPr id="81" name="!!Body">
            <a:extLst>
              <a:ext uri="{FF2B5EF4-FFF2-40B4-BE49-F238E27FC236}">
                <a16:creationId xmlns:a16="http://schemas.microsoft.com/office/drawing/2014/main" id="{33C79417-A8C3-AE94-ED92-C413CA6CB546}"/>
              </a:ext>
            </a:extLst>
          </p:cNvPr>
          <p:cNvSpPr txBox="1"/>
          <p:nvPr/>
        </p:nvSpPr>
        <p:spPr>
          <a:xfrm>
            <a:off x="2983222" y="-575920"/>
            <a:ext cx="3271110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317500" sx="102000" sy="102000" algn="ctr" rotWithShape="0">
                  <a:prstClr val="black">
                    <a:alpha val="40000"/>
                  </a:prstClr>
                </a:outerShdw>
              </a:effectLst>
              <a:latin typeface="Kanit Light" pitchFamily="2" charset="-34"/>
              <a:cs typeface="Kanit Light" pitchFamily="2" charset="-34"/>
            </a:endParaRPr>
          </a:p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endParaRPr lang="th-TH" sz="1200" dirty="0">
              <a:solidFill>
                <a:schemeClr val="bg1">
                  <a:lumMod val="95000"/>
                </a:schemeClr>
              </a:solidFill>
              <a:effectLst>
                <a:outerShdw blurRad="317500" sx="102000" sy="102000" algn="ctr" rotWithShape="0">
                  <a:prstClr val="black">
                    <a:alpha val="40000"/>
                  </a:prstClr>
                </a:outerShdw>
              </a:effectLst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82" name="!!Download">
            <a:extLst>
              <a:ext uri="{FF2B5EF4-FFF2-40B4-BE49-F238E27FC236}">
                <a16:creationId xmlns:a16="http://schemas.microsoft.com/office/drawing/2014/main" id="{90603E10-FBA6-9F63-A3A9-EDD5043D92D0}"/>
              </a:ext>
            </a:extLst>
          </p:cNvPr>
          <p:cNvGrpSpPr/>
          <p:nvPr/>
        </p:nvGrpSpPr>
        <p:grpSpPr>
          <a:xfrm>
            <a:off x="3049603" y="-1061561"/>
            <a:ext cx="3041635" cy="365760"/>
            <a:chOff x="3292490" y="4402919"/>
            <a:chExt cx="3041635" cy="3657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AAC65382-FA9E-11DB-06EE-780D178C666C}"/>
                </a:ext>
              </a:extLst>
            </p:cNvPr>
            <p:cNvSpPr/>
            <p:nvPr/>
          </p:nvSpPr>
          <p:spPr>
            <a:xfrm>
              <a:off x="3292490" y="4402919"/>
              <a:ext cx="3041635" cy="365760"/>
            </a:xfrm>
            <a:prstGeom prst="roundRect">
              <a:avLst>
                <a:gd name="adj" fmla="val 11971"/>
              </a:avLst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7BF2CDB-07F5-6FC4-7D97-810666A31ED8}"/>
                </a:ext>
              </a:extLst>
            </p:cNvPr>
            <p:cNvSpPr txBox="1"/>
            <p:nvPr/>
          </p:nvSpPr>
          <p:spPr>
            <a:xfrm>
              <a:off x="4064573" y="4430594"/>
              <a:ext cx="16092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Download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9F15FD7-7F67-B50D-A602-C5BE64291906}"/>
                </a:ext>
              </a:extLst>
            </p:cNvPr>
            <p:cNvGrpSpPr/>
            <p:nvPr/>
          </p:nvGrpSpPr>
          <p:grpSpPr>
            <a:xfrm>
              <a:off x="4254632" y="4509206"/>
              <a:ext cx="91440" cy="144147"/>
              <a:chOff x="4051706" y="5121804"/>
              <a:chExt cx="91440" cy="144147"/>
            </a:xfrm>
          </p:grpSpPr>
          <p:sp>
            <p:nvSpPr>
              <p:cNvPr id="86" name="Freeform: Shape 85" descr="Arrow Down with solid fill">
                <a:extLst>
                  <a:ext uri="{FF2B5EF4-FFF2-40B4-BE49-F238E27FC236}">
                    <a16:creationId xmlns:a16="http://schemas.microsoft.com/office/drawing/2014/main" id="{ED6D0743-C448-C386-B55B-C28EDEF58A5C}"/>
                  </a:ext>
                </a:extLst>
              </p:cNvPr>
              <p:cNvSpPr/>
              <p:nvPr/>
            </p:nvSpPr>
            <p:spPr>
              <a:xfrm>
                <a:off x="4054503" y="5121804"/>
                <a:ext cx="85846" cy="123668"/>
              </a:xfrm>
              <a:custGeom>
                <a:avLst/>
                <a:gdLst>
                  <a:gd name="connsiteX0" fmla="*/ 35314 w 85846"/>
                  <a:gd name="connsiteY0" fmla="*/ 0 h 123668"/>
                  <a:gd name="connsiteX1" fmla="*/ 50469 w 85846"/>
                  <a:gd name="connsiteY1" fmla="*/ 0 h 123668"/>
                  <a:gd name="connsiteX2" fmla="*/ 50469 w 85846"/>
                  <a:gd name="connsiteY2" fmla="*/ 97902 h 123668"/>
                  <a:gd name="connsiteX3" fmla="*/ 72954 w 85846"/>
                  <a:gd name="connsiteY3" fmla="*/ 75417 h 123668"/>
                  <a:gd name="connsiteX4" fmla="*/ 73207 w 85846"/>
                  <a:gd name="connsiteY4" fmla="*/ 75164 h 123668"/>
                  <a:gd name="connsiteX5" fmla="*/ 83571 w 85846"/>
                  <a:gd name="connsiteY5" fmla="*/ 75417 h 123668"/>
                  <a:gd name="connsiteX6" fmla="*/ 83824 w 85846"/>
                  <a:gd name="connsiteY6" fmla="*/ 75669 h 123668"/>
                  <a:gd name="connsiteX7" fmla="*/ 83571 w 85846"/>
                  <a:gd name="connsiteY7" fmla="*/ 86034 h 123668"/>
                  <a:gd name="connsiteX8" fmla="*/ 48206 w 85846"/>
                  <a:gd name="connsiteY8" fmla="*/ 121394 h 123668"/>
                  <a:gd name="connsiteX9" fmla="*/ 47953 w 85846"/>
                  <a:gd name="connsiteY9" fmla="*/ 121646 h 123668"/>
                  <a:gd name="connsiteX10" fmla="*/ 37589 w 85846"/>
                  <a:gd name="connsiteY10" fmla="*/ 121394 h 123668"/>
                  <a:gd name="connsiteX11" fmla="*/ 2199 w 85846"/>
                  <a:gd name="connsiteY11" fmla="*/ 86039 h 123668"/>
                  <a:gd name="connsiteX12" fmla="*/ 2199 w 85846"/>
                  <a:gd name="connsiteY12" fmla="*/ 75422 h 123668"/>
                  <a:gd name="connsiteX13" fmla="*/ 12816 w 85846"/>
                  <a:gd name="connsiteY13" fmla="*/ 75422 h 123668"/>
                  <a:gd name="connsiteX14" fmla="*/ 35314 w 85846"/>
                  <a:gd name="connsiteY14" fmla="*/ 97907 h 12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846" h="123668">
                    <a:moveTo>
                      <a:pt x="35314" y="0"/>
                    </a:moveTo>
                    <a:lnTo>
                      <a:pt x="50469" y="0"/>
                    </a:lnTo>
                    <a:lnTo>
                      <a:pt x="50469" y="97902"/>
                    </a:lnTo>
                    <a:lnTo>
                      <a:pt x="72954" y="75417"/>
                    </a:lnTo>
                    <a:cubicBezTo>
                      <a:pt x="73036" y="75330"/>
                      <a:pt x="73121" y="75246"/>
                      <a:pt x="73207" y="75164"/>
                    </a:cubicBezTo>
                    <a:cubicBezTo>
                      <a:pt x="76139" y="72371"/>
                      <a:pt x="80779" y="72485"/>
                      <a:pt x="83571" y="75417"/>
                    </a:cubicBezTo>
                    <a:cubicBezTo>
                      <a:pt x="83657" y="75499"/>
                      <a:pt x="83742" y="75583"/>
                      <a:pt x="83824" y="75669"/>
                    </a:cubicBezTo>
                    <a:cubicBezTo>
                      <a:pt x="86616" y="78601"/>
                      <a:pt x="86503" y="83241"/>
                      <a:pt x="83571" y="86034"/>
                    </a:cubicBezTo>
                    <a:lnTo>
                      <a:pt x="48206" y="121394"/>
                    </a:lnTo>
                    <a:cubicBezTo>
                      <a:pt x="48124" y="121480"/>
                      <a:pt x="48040" y="121564"/>
                      <a:pt x="47953" y="121646"/>
                    </a:cubicBezTo>
                    <a:cubicBezTo>
                      <a:pt x="45022" y="124439"/>
                      <a:pt x="40381" y="124325"/>
                      <a:pt x="37589" y="121394"/>
                    </a:cubicBezTo>
                    <a:lnTo>
                      <a:pt x="2199" y="86039"/>
                    </a:lnTo>
                    <a:cubicBezTo>
                      <a:pt x="-733" y="83107"/>
                      <a:pt x="-733" y="78353"/>
                      <a:pt x="2199" y="75422"/>
                    </a:cubicBezTo>
                    <a:cubicBezTo>
                      <a:pt x="5131" y="72490"/>
                      <a:pt x="9884" y="72490"/>
                      <a:pt x="12816" y="75422"/>
                    </a:cubicBezTo>
                    <a:lnTo>
                      <a:pt x="35314" y="97907"/>
                    </a:lnTo>
                    <a:close/>
                  </a:path>
                </a:pathLst>
              </a:custGeom>
              <a:solidFill>
                <a:schemeClr val="bg1"/>
              </a:solidFill>
              <a:ln w="24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CADA84-DCF4-46F6-4DA1-0199419ED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1706" y="5265951"/>
                <a:ext cx="91440" cy="0"/>
              </a:xfrm>
              <a:prstGeom prst="line">
                <a:avLst/>
              </a:prstGeom>
              <a:ln w="1460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!!Share_icon" descr="Send outline">
            <a:extLst>
              <a:ext uri="{FF2B5EF4-FFF2-40B4-BE49-F238E27FC236}">
                <a16:creationId xmlns:a16="http://schemas.microsoft.com/office/drawing/2014/main" id="{E8D3A330-D32F-CD6B-FE20-9ED3FBCB85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46470" y="302126"/>
            <a:ext cx="268780" cy="268780"/>
          </a:xfrm>
          <a:prstGeom prst="rect">
            <a:avLst/>
          </a:prstGeom>
        </p:spPr>
      </p:pic>
      <p:pic>
        <p:nvPicPr>
          <p:cNvPr id="88" name="!!Like_icon" descr="Thumbs up sign outline">
            <a:extLst>
              <a:ext uri="{FF2B5EF4-FFF2-40B4-BE49-F238E27FC236}">
                <a16:creationId xmlns:a16="http://schemas.microsoft.com/office/drawing/2014/main" id="{2820B488-2F49-3BE9-47D4-D566FDC5E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4880" y="274546"/>
            <a:ext cx="296360" cy="296360"/>
          </a:xfrm>
          <a:prstGeom prst="rect">
            <a:avLst/>
          </a:prstGeom>
        </p:spPr>
      </p:pic>
      <p:sp>
        <p:nvSpPr>
          <p:cNvPr id="90" name="!!Plus_icon">
            <a:extLst>
              <a:ext uri="{FF2B5EF4-FFF2-40B4-BE49-F238E27FC236}">
                <a16:creationId xmlns:a16="http://schemas.microsoft.com/office/drawing/2014/main" id="{52FA5E54-D3B2-043E-58B1-60BC7532098E}"/>
              </a:ext>
            </a:extLst>
          </p:cNvPr>
          <p:cNvSpPr/>
          <p:nvPr/>
        </p:nvSpPr>
        <p:spPr>
          <a:xfrm>
            <a:off x="3441260" y="306546"/>
            <a:ext cx="247893" cy="247893"/>
          </a:xfrm>
          <a:prstGeom prst="mathPlus">
            <a:avLst>
              <a:gd name="adj1" fmla="val 62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!!MyList">
            <a:extLst>
              <a:ext uri="{FF2B5EF4-FFF2-40B4-BE49-F238E27FC236}">
                <a16:creationId xmlns:a16="http://schemas.microsoft.com/office/drawing/2014/main" id="{E9DA1191-F61E-A6F7-692C-75D43EC4DA8F}"/>
              </a:ext>
            </a:extLst>
          </p:cNvPr>
          <p:cNvSpPr txBox="1"/>
          <p:nvPr/>
        </p:nvSpPr>
        <p:spPr>
          <a:xfrm>
            <a:off x="2963349" y="583656"/>
            <a:ext cx="120371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My List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92" name="!!Rate">
            <a:extLst>
              <a:ext uri="{FF2B5EF4-FFF2-40B4-BE49-F238E27FC236}">
                <a16:creationId xmlns:a16="http://schemas.microsoft.com/office/drawing/2014/main" id="{379F9F7E-C605-2B51-23E0-65802DFEA073}"/>
              </a:ext>
            </a:extLst>
          </p:cNvPr>
          <p:cNvSpPr txBox="1"/>
          <p:nvPr/>
        </p:nvSpPr>
        <p:spPr>
          <a:xfrm>
            <a:off x="4012788" y="583656"/>
            <a:ext cx="68106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Rate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93" name="!!Share">
            <a:extLst>
              <a:ext uri="{FF2B5EF4-FFF2-40B4-BE49-F238E27FC236}">
                <a16:creationId xmlns:a16="http://schemas.microsoft.com/office/drawing/2014/main" id="{18A4AC35-8BDC-5A49-903A-77A1148E904C}"/>
              </a:ext>
            </a:extLst>
          </p:cNvPr>
          <p:cNvSpPr txBox="1"/>
          <p:nvPr/>
        </p:nvSpPr>
        <p:spPr>
          <a:xfrm>
            <a:off x="4740330" y="583656"/>
            <a:ext cx="68106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Share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95" name="!!Play">
            <a:extLst>
              <a:ext uri="{FF2B5EF4-FFF2-40B4-BE49-F238E27FC236}">
                <a16:creationId xmlns:a16="http://schemas.microsoft.com/office/drawing/2014/main" id="{FDD16D09-BCE2-D76C-24E5-9B76C5DEDA56}"/>
              </a:ext>
            </a:extLst>
          </p:cNvPr>
          <p:cNvGrpSpPr/>
          <p:nvPr/>
        </p:nvGrpSpPr>
        <p:grpSpPr>
          <a:xfrm>
            <a:off x="3049603" y="-1538491"/>
            <a:ext cx="3041635" cy="365760"/>
            <a:chOff x="3049603" y="4178687"/>
            <a:chExt cx="3041635" cy="365760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A1A2EFA-AF7C-DEB8-7913-01EEFD3C2C5C}"/>
                </a:ext>
              </a:extLst>
            </p:cNvPr>
            <p:cNvSpPr/>
            <p:nvPr/>
          </p:nvSpPr>
          <p:spPr>
            <a:xfrm>
              <a:off x="3049603" y="4178687"/>
              <a:ext cx="3041635" cy="365760"/>
            </a:xfrm>
            <a:prstGeom prst="roundRect">
              <a:avLst>
                <a:gd name="adj" fmla="val 119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44C2602-87E1-C9D8-7D06-118DB776D79D}"/>
                </a:ext>
              </a:extLst>
            </p:cNvPr>
            <p:cNvSpPr txBox="1"/>
            <p:nvPr/>
          </p:nvSpPr>
          <p:spPr>
            <a:xfrm>
              <a:off x="4279139" y="4207100"/>
              <a:ext cx="7006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Kanit" pitchFamily="2" charset="-34"/>
                  <a:cs typeface="Kanit" pitchFamily="2" charset="-34"/>
                </a:rPr>
                <a:t>Play</a:t>
              </a:r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2FFAC441-F45F-C596-988E-81922554A2E1}"/>
                </a:ext>
              </a:extLst>
            </p:cNvPr>
            <p:cNvSpPr/>
            <p:nvPr/>
          </p:nvSpPr>
          <p:spPr>
            <a:xfrm rot="5400000">
              <a:off x="4213323" y="4282504"/>
              <a:ext cx="158879" cy="13696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!!Description">
            <a:extLst>
              <a:ext uri="{FF2B5EF4-FFF2-40B4-BE49-F238E27FC236}">
                <a16:creationId xmlns:a16="http://schemas.microsoft.com/office/drawing/2014/main" id="{EFA31DC6-7821-B906-3D26-9FE0CDDAC336}"/>
              </a:ext>
            </a:extLst>
          </p:cNvPr>
          <p:cNvSpPr txBox="1"/>
          <p:nvPr/>
        </p:nvSpPr>
        <p:spPr>
          <a:xfrm>
            <a:off x="6482476" y="-1614801"/>
            <a:ext cx="31192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97" name="!!RedLine1">
            <a:extLst>
              <a:ext uri="{FF2B5EF4-FFF2-40B4-BE49-F238E27FC236}">
                <a16:creationId xmlns:a16="http://schemas.microsoft.com/office/drawing/2014/main" id="{74498A68-7A03-466C-31CA-721A788E7034}"/>
              </a:ext>
            </a:extLst>
          </p:cNvPr>
          <p:cNvCxnSpPr>
            <a:cxnSpLocks/>
          </p:cNvCxnSpPr>
          <p:nvPr/>
        </p:nvCxnSpPr>
        <p:spPr>
          <a:xfrm>
            <a:off x="3080083" y="1202856"/>
            <a:ext cx="1144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!!Subtitle1">
            <a:extLst>
              <a:ext uri="{FF2B5EF4-FFF2-40B4-BE49-F238E27FC236}">
                <a16:creationId xmlns:a16="http://schemas.microsoft.com/office/drawing/2014/main" id="{535E30DA-1012-D4AD-E564-30D154C4DAC4}"/>
              </a:ext>
            </a:extLst>
          </p:cNvPr>
          <p:cNvSpPr txBox="1"/>
          <p:nvPr/>
        </p:nvSpPr>
        <p:spPr>
          <a:xfrm>
            <a:off x="2983222" y="1278337"/>
            <a:ext cx="138495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Insights</a:t>
            </a:r>
            <a:endParaRPr lang="th-TH" sz="1400" dirty="0">
              <a:solidFill>
                <a:schemeClr val="bg1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99" name="!!Subtitle2">
            <a:extLst>
              <a:ext uri="{FF2B5EF4-FFF2-40B4-BE49-F238E27FC236}">
                <a16:creationId xmlns:a16="http://schemas.microsoft.com/office/drawing/2014/main" id="{3F409DCF-7D06-C748-324F-2675A1167F82}"/>
              </a:ext>
            </a:extLst>
          </p:cNvPr>
          <p:cNvSpPr txBox="1"/>
          <p:nvPr/>
        </p:nvSpPr>
        <p:spPr>
          <a:xfrm>
            <a:off x="4570420" y="1278337"/>
            <a:ext cx="138495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Kanit" pitchFamily="2" charset="-34"/>
                <a:cs typeface="Kanit" pitchFamily="2" charset="-34"/>
              </a:rPr>
              <a:t>Conclusion</a:t>
            </a:r>
            <a:endParaRPr lang="th-TH" sz="1400" dirty="0">
              <a:solidFill>
                <a:schemeClr val="bg1">
                  <a:lumMod val="50000"/>
                </a:schemeClr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101" name="!!Heading">
            <a:extLst>
              <a:ext uri="{FF2B5EF4-FFF2-40B4-BE49-F238E27FC236}">
                <a16:creationId xmlns:a16="http://schemas.microsoft.com/office/drawing/2014/main" id="{88704BB7-F66A-DECE-4EF9-215FEC521ED0}"/>
              </a:ext>
            </a:extLst>
          </p:cNvPr>
          <p:cNvSpPr txBox="1"/>
          <p:nvPr/>
        </p:nvSpPr>
        <p:spPr>
          <a:xfrm>
            <a:off x="2983221" y="1939343"/>
            <a:ext cx="410814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Visual Representation</a:t>
            </a:r>
          </a:p>
        </p:txBody>
      </p:sp>
      <p:cxnSp>
        <p:nvCxnSpPr>
          <p:cNvPr id="105" name="!!GreyLine1">
            <a:extLst>
              <a:ext uri="{FF2B5EF4-FFF2-40B4-BE49-F238E27FC236}">
                <a16:creationId xmlns:a16="http://schemas.microsoft.com/office/drawing/2014/main" id="{ACF30EE4-4CA7-5F48-D54F-05D1EBCBED78}"/>
              </a:ext>
            </a:extLst>
          </p:cNvPr>
          <p:cNvCxnSpPr>
            <a:cxnSpLocks/>
          </p:cNvCxnSpPr>
          <p:nvPr/>
        </p:nvCxnSpPr>
        <p:spPr>
          <a:xfrm>
            <a:off x="3049603" y="2352927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828E217-D2B5-5893-0D18-120B35042217}"/>
              </a:ext>
            </a:extLst>
          </p:cNvPr>
          <p:cNvSpPr/>
          <p:nvPr/>
        </p:nvSpPr>
        <p:spPr>
          <a:xfrm>
            <a:off x="2948291" y="2435525"/>
            <a:ext cx="1531312" cy="1088932"/>
          </a:xfrm>
          <a:prstGeom prst="roundRect">
            <a:avLst>
              <a:gd name="adj" fmla="val 8629"/>
            </a:avLst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!!Heading1">
            <a:extLst>
              <a:ext uri="{FF2B5EF4-FFF2-40B4-BE49-F238E27FC236}">
                <a16:creationId xmlns:a16="http://schemas.microsoft.com/office/drawing/2014/main" id="{2C1BFDFA-4910-17B7-1CEE-61241727DED4}"/>
              </a:ext>
            </a:extLst>
          </p:cNvPr>
          <p:cNvSpPr txBox="1"/>
          <p:nvPr/>
        </p:nvSpPr>
        <p:spPr>
          <a:xfrm>
            <a:off x="4620699" y="2554591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01 - Movies vs TV Shows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112" name="!!Download1">
            <a:extLst>
              <a:ext uri="{FF2B5EF4-FFF2-40B4-BE49-F238E27FC236}">
                <a16:creationId xmlns:a16="http://schemas.microsoft.com/office/drawing/2014/main" id="{9D16B8CA-0C20-D2F3-3B30-E0875C9067B3}"/>
              </a:ext>
            </a:extLst>
          </p:cNvPr>
          <p:cNvGrpSpPr/>
          <p:nvPr/>
        </p:nvGrpSpPr>
        <p:grpSpPr>
          <a:xfrm>
            <a:off x="9132574" y="2739717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113" name="Freeform: Shape 112" descr="Arrow Down with solid fill">
              <a:extLst>
                <a:ext uri="{FF2B5EF4-FFF2-40B4-BE49-F238E27FC236}">
                  <a16:creationId xmlns:a16="http://schemas.microsoft.com/office/drawing/2014/main" id="{1B682687-2308-3C8F-E94D-73BE18D6DAED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77253B-CEA7-35C7-C15C-64CA57C1D1B6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!!Body1">
            <a:extLst>
              <a:ext uri="{FF2B5EF4-FFF2-40B4-BE49-F238E27FC236}">
                <a16:creationId xmlns:a16="http://schemas.microsoft.com/office/drawing/2014/main" id="{3FCB4FE1-BA75-3DC0-E347-787228E01D50}"/>
              </a:ext>
            </a:extLst>
          </p:cNvPr>
          <p:cNvSpPr txBox="1"/>
          <p:nvPr/>
        </p:nvSpPr>
        <p:spPr>
          <a:xfrm>
            <a:off x="4618777" y="2766944"/>
            <a:ext cx="433338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Movies – 70%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TV Shows – 30%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Insight: Netflix is more movie-heavy than TV shows.</a:t>
            </a:r>
          </a:p>
        </p:txBody>
      </p:sp>
      <p:cxnSp>
        <p:nvCxnSpPr>
          <p:cNvPr id="116" name="!!GreyLine2">
            <a:extLst>
              <a:ext uri="{FF2B5EF4-FFF2-40B4-BE49-F238E27FC236}">
                <a16:creationId xmlns:a16="http://schemas.microsoft.com/office/drawing/2014/main" id="{D256D671-3577-DBD2-C3EA-C9DE73A2DDC1}"/>
              </a:ext>
            </a:extLst>
          </p:cNvPr>
          <p:cNvCxnSpPr>
            <a:cxnSpLocks/>
          </p:cNvCxnSpPr>
          <p:nvPr/>
        </p:nvCxnSpPr>
        <p:spPr>
          <a:xfrm>
            <a:off x="3049603" y="3817122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15D140B6-B522-6EBB-4A71-7B29C377F21D}"/>
              </a:ext>
            </a:extLst>
          </p:cNvPr>
          <p:cNvSpPr/>
          <p:nvPr/>
        </p:nvSpPr>
        <p:spPr>
          <a:xfrm>
            <a:off x="2948290" y="3883160"/>
            <a:ext cx="1531313" cy="1105491"/>
          </a:xfrm>
          <a:prstGeom prst="roundRect">
            <a:avLst>
              <a:gd name="adj" fmla="val 8629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!!Heading2">
            <a:extLst>
              <a:ext uri="{FF2B5EF4-FFF2-40B4-BE49-F238E27FC236}">
                <a16:creationId xmlns:a16="http://schemas.microsoft.com/office/drawing/2014/main" id="{BE4F38F4-3376-FC9F-79C8-8EE92BA44686}"/>
              </a:ext>
            </a:extLst>
          </p:cNvPr>
          <p:cNvSpPr txBox="1"/>
          <p:nvPr/>
        </p:nvSpPr>
        <p:spPr>
          <a:xfrm>
            <a:off x="4620699" y="4018786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02 - Content Growth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123" name="!!Download2">
            <a:extLst>
              <a:ext uri="{FF2B5EF4-FFF2-40B4-BE49-F238E27FC236}">
                <a16:creationId xmlns:a16="http://schemas.microsoft.com/office/drawing/2014/main" id="{ED5B310F-05A5-C762-DB7C-694A725F41A7}"/>
              </a:ext>
            </a:extLst>
          </p:cNvPr>
          <p:cNvGrpSpPr/>
          <p:nvPr/>
        </p:nvGrpSpPr>
        <p:grpSpPr>
          <a:xfrm>
            <a:off x="9132574" y="4203912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124" name="Freeform: Shape 123" descr="Arrow Down with solid fill">
              <a:extLst>
                <a:ext uri="{FF2B5EF4-FFF2-40B4-BE49-F238E27FC236}">
                  <a16:creationId xmlns:a16="http://schemas.microsoft.com/office/drawing/2014/main" id="{F69ABC3F-147A-3B64-B09D-083A3258AEC9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A0B34BE-1B71-8F44-26C6-D42615854A8C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!!Body2">
            <a:extLst>
              <a:ext uri="{FF2B5EF4-FFF2-40B4-BE49-F238E27FC236}">
                <a16:creationId xmlns:a16="http://schemas.microsoft.com/office/drawing/2014/main" id="{49A65D40-B3D0-DA49-C0AF-0C5EF02A059B}"/>
              </a:ext>
            </a:extLst>
          </p:cNvPr>
          <p:cNvSpPr txBox="1"/>
          <p:nvPr/>
        </p:nvSpPr>
        <p:spPr>
          <a:xfrm>
            <a:off x="4620699" y="4292485"/>
            <a:ext cx="433338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Sharp rise in new content after 2015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Insight: Netflix aggressively expanded its library recently.</a:t>
            </a:r>
          </a:p>
        </p:txBody>
      </p:sp>
      <p:cxnSp>
        <p:nvCxnSpPr>
          <p:cNvPr id="127" name="!!GreyLine3">
            <a:extLst>
              <a:ext uri="{FF2B5EF4-FFF2-40B4-BE49-F238E27FC236}">
                <a16:creationId xmlns:a16="http://schemas.microsoft.com/office/drawing/2014/main" id="{278A93D1-CBC3-73B9-4240-7D86360A3614}"/>
              </a:ext>
            </a:extLst>
          </p:cNvPr>
          <p:cNvCxnSpPr>
            <a:cxnSpLocks/>
          </p:cNvCxnSpPr>
          <p:nvPr/>
        </p:nvCxnSpPr>
        <p:spPr>
          <a:xfrm>
            <a:off x="3049603" y="5259698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1C4029AC-0D02-5B63-C044-E1549EC50A50}"/>
              </a:ext>
            </a:extLst>
          </p:cNvPr>
          <p:cNvSpPr/>
          <p:nvPr/>
        </p:nvSpPr>
        <p:spPr>
          <a:xfrm>
            <a:off x="2948290" y="5391154"/>
            <a:ext cx="1622130" cy="1088931"/>
          </a:xfrm>
          <a:prstGeom prst="roundRect">
            <a:avLst>
              <a:gd name="adj" fmla="val 8629"/>
            </a:avLst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!!Heading3">
            <a:extLst>
              <a:ext uri="{FF2B5EF4-FFF2-40B4-BE49-F238E27FC236}">
                <a16:creationId xmlns:a16="http://schemas.microsoft.com/office/drawing/2014/main" id="{25BFF9A8-36FA-B18F-217C-A97CDE592090}"/>
              </a:ext>
            </a:extLst>
          </p:cNvPr>
          <p:cNvSpPr txBox="1"/>
          <p:nvPr/>
        </p:nvSpPr>
        <p:spPr>
          <a:xfrm>
            <a:off x="4609013" y="5396493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03 – Top Countries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134" name="!!Download3">
            <a:extLst>
              <a:ext uri="{FF2B5EF4-FFF2-40B4-BE49-F238E27FC236}">
                <a16:creationId xmlns:a16="http://schemas.microsoft.com/office/drawing/2014/main" id="{3891D7B1-5CBE-81C1-E989-6BC67E5447CB}"/>
              </a:ext>
            </a:extLst>
          </p:cNvPr>
          <p:cNvGrpSpPr/>
          <p:nvPr/>
        </p:nvGrpSpPr>
        <p:grpSpPr>
          <a:xfrm>
            <a:off x="9132574" y="5646488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135" name="Freeform: Shape 134" descr="Arrow Down with solid fill">
              <a:extLst>
                <a:ext uri="{FF2B5EF4-FFF2-40B4-BE49-F238E27FC236}">
                  <a16:creationId xmlns:a16="http://schemas.microsoft.com/office/drawing/2014/main" id="{97B9AAFE-C96A-D730-BB2C-8E453B12A399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FFBDCD5-A197-1123-3A07-E4E6BC2C70B3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!!Body3">
            <a:extLst>
              <a:ext uri="{FF2B5EF4-FFF2-40B4-BE49-F238E27FC236}">
                <a16:creationId xmlns:a16="http://schemas.microsoft.com/office/drawing/2014/main" id="{DF10B55A-AFAF-C2C7-C6A6-0460E282B276}"/>
              </a:ext>
            </a:extLst>
          </p:cNvPr>
          <p:cNvSpPr txBox="1"/>
          <p:nvPr/>
        </p:nvSpPr>
        <p:spPr>
          <a:xfrm>
            <a:off x="4609013" y="5619882"/>
            <a:ext cx="433338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USA dominates (largest share)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India &amp; UK are strong contributors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Insight: Focus is on diverse storytelling.</a:t>
            </a:r>
          </a:p>
        </p:txBody>
      </p:sp>
      <p:cxnSp>
        <p:nvCxnSpPr>
          <p:cNvPr id="138" name="!!RedLine2">
            <a:extLst>
              <a:ext uri="{FF2B5EF4-FFF2-40B4-BE49-F238E27FC236}">
                <a16:creationId xmlns:a16="http://schemas.microsoft.com/office/drawing/2014/main" id="{0843D44A-CA94-2DB2-7650-BF3835295703}"/>
              </a:ext>
            </a:extLst>
          </p:cNvPr>
          <p:cNvCxnSpPr>
            <a:cxnSpLocks/>
          </p:cNvCxnSpPr>
          <p:nvPr/>
        </p:nvCxnSpPr>
        <p:spPr>
          <a:xfrm>
            <a:off x="4690835" y="1202856"/>
            <a:ext cx="914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71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!!BackgroundPicture">
            <a:extLst>
              <a:ext uri="{FF2B5EF4-FFF2-40B4-BE49-F238E27FC236}">
                <a16:creationId xmlns:a16="http://schemas.microsoft.com/office/drawing/2014/main" id="{FF620179-A63E-0699-1ADB-88F3D78AD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761" y="0"/>
            <a:ext cx="12191998" cy="6857999"/>
          </a:xfrm>
          <a:prstGeom prst="rect">
            <a:avLst/>
          </a:prstGeom>
        </p:spPr>
      </p:pic>
      <p:sp>
        <p:nvSpPr>
          <p:cNvPr id="43" name="!!BlackRectangle">
            <a:extLst>
              <a:ext uri="{FF2B5EF4-FFF2-40B4-BE49-F238E27FC236}">
                <a16:creationId xmlns:a16="http://schemas.microsoft.com/office/drawing/2014/main" id="{1645BE2C-DCA8-E67B-E0AE-443062011017}"/>
              </a:ext>
            </a:extLst>
          </p:cNvPr>
          <p:cNvSpPr/>
          <p:nvPr/>
        </p:nvSpPr>
        <p:spPr>
          <a:xfrm>
            <a:off x="2462212" y="-5760720"/>
            <a:ext cx="7267576" cy="12618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!!Picture">
            <a:extLst>
              <a:ext uri="{FF2B5EF4-FFF2-40B4-BE49-F238E27FC236}">
                <a16:creationId xmlns:a16="http://schemas.microsoft.com/office/drawing/2014/main" id="{AD4C7F21-63CB-C4DA-CA05-46ADF90E5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4" b="9384"/>
          <a:stretch/>
        </p:blipFill>
        <p:spPr>
          <a:xfrm>
            <a:off x="2462212" y="-5360915"/>
            <a:ext cx="7267576" cy="3320741"/>
          </a:xfrm>
          <a:prstGeom prst="rect">
            <a:avLst/>
          </a:prstGeom>
          <a:ln>
            <a:noFill/>
          </a:ln>
        </p:spPr>
      </p:pic>
      <p:sp>
        <p:nvSpPr>
          <p:cNvPr id="45" name="!!Gradient">
            <a:extLst>
              <a:ext uri="{FF2B5EF4-FFF2-40B4-BE49-F238E27FC236}">
                <a16:creationId xmlns:a16="http://schemas.microsoft.com/office/drawing/2014/main" id="{B066BA5B-2E3D-8D6F-AC5E-18C2F6A1D011}"/>
              </a:ext>
            </a:extLst>
          </p:cNvPr>
          <p:cNvSpPr/>
          <p:nvPr/>
        </p:nvSpPr>
        <p:spPr>
          <a:xfrm>
            <a:off x="2462211" y="-3303913"/>
            <a:ext cx="7267577" cy="127825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!!Cast_Button">
            <a:extLst>
              <a:ext uri="{FF2B5EF4-FFF2-40B4-BE49-F238E27FC236}">
                <a16:creationId xmlns:a16="http://schemas.microsoft.com/office/drawing/2014/main" id="{95DBCD2F-5D02-4E26-AAC5-CF4FDD7E7D18}"/>
              </a:ext>
            </a:extLst>
          </p:cNvPr>
          <p:cNvGrpSpPr/>
          <p:nvPr/>
        </p:nvGrpSpPr>
        <p:grpSpPr>
          <a:xfrm>
            <a:off x="9243906" y="-4710429"/>
            <a:ext cx="304906" cy="304800"/>
            <a:chOff x="9243906" y="1050291"/>
            <a:chExt cx="304906" cy="3048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93552B-CBA0-5B4E-3BBB-9C63DD54D413}"/>
                </a:ext>
              </a:extLst>
            </p:cNvPr>
            <p:cNvSpPr/>
            <p:nvPr/>
          </p:nvSpPr>
          <p:spPr>
            <a:xfrm>
              <a:off x="9244012" y="1050291"/>
              <a:ext cx="30480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A18F193-16D7-40A4-B442-AFA6D4993596}"/>
                </a:ext>
              </a:extLst>
            </p:cNvPr>
            <p:cNvSpPr/>
            <p:nvPr/>
          </p:nvSpPr>
          <p:spPr>
            <a:xfrm>
              <a:off x="9318644" y="1143951"/>
              <a:ext cx="154933" cy="125133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515E33F-C293-3E00-858A-C3E27D4F1F73}"/>
                </a:ext>
              </a:extLst>
            </p:cNvPr>
            <p:cNvSpPr/>
            <p:nvPr/>
          </p:nvSpPr>
          <p:spPr>
            <a:xfrm>
              <a:off x="9267762" y="1163926"/>
              <a:ext cx="154933" cy="133622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Wi-Fi with solid fill">
              <a:extLst>
                <a:ext uri="{FF2B5EF4-FFF2-40B4-BE49-F238E27FC236}">
                  <a16:creationId xmlns:a16="http://schemas.microsoft.com/office/drawing/2014/main" id="{2D8F7B00-F6D5-A75B-EB93-02CB5B14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700000">
              <a:off x="9243906" y="1138860"/>
              <a:ext cx="206554" cy="206554"/>
            </a:xfrm>
            <a:prstGeom prst="rect">
              <a:avLst/>
            </a:prstGeom>
          </p:spPr>
        </p:pic>
      </p:grpSp>
      <p:grpSp>
        <p:nvGrpSpPr>
          <p:cNvPr id="41" name="!!Close_Button">
            <a:extLst>
              <a:ext uri="{FF2B5EF4-FFF2-40B4-BE49-F238E27FC236}">
                <a16:creationId xmlns:a16="http://schemas.microsoft.com/office/drawing/2014/main" id="{421A07C3-FFDA-8507-7B8F-BAB350AB5DF1}"/>
              </a:ext>
            </a:extLst>
          </p:cNvPr>
          <p:cNvGrpSpPr/>
          <p:nvPr/>
        </p:nvGrpSpPr>
        <p:grpSpPr>
          <a:xfrm>
            <a:off x="9243710" y="-5167433"/>
            <a:ext cx="304800" cy="304800"/>
            <a:chOff x="9486597" y="593287"/>
            <a:chExt cx="304800" cy="3048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8A0C642-309A-467E-8E89-EE1356BE9A06}"/>
                </a:ext>
              </a:extLst>
            </p:cNvPr>
            <p:cNvSpPr/>
            <p:nvPr/>
          </p:nvSpPr>
          <p:spPr>
            <a:xfrm>
              <a:off x="9486597" y="593287"/>
              <a:ext cx="30480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331BF5AA-817B-2C7B-6E42-7F984B9B0D4C}"/>
                </a:ext>
              </a:extLst>
            </p:cNvPr>
            <p:cNvSpPr/>
            <p:nvPr/>
          </p:nvSpPr>
          <p:spPr>
            <a:xfrm rot="2700000">
              <a:off x="9515051" y="621129"/>
              <a:ext cx="247893" cy="247893"/>
            </a:xfrm>
            <a:prstGeom prst="mathPlus">
              <a:avLst>
                <a:gd name="adj1" fmla="val 6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!!Title1">
            <a:extLst>
              <a:ext uri="{FF2B5EF4-FFF2-40B4-BE49-F238E27FC236}">
                <a16:creationId xmlns:a16="http://schemas.microsoft.com/office/drawing/2014/main" id="{9DBD58B8-5F18-1710-1239-4FBB72A675B3}"/>
              </a:ext>
            </a:extLst>
          </p:cNvPr>
          <p:cNvSpPr txBox="1"/>
          <p:nvPr/>
        </p:nvSpPr>
        <p:spPr>
          <a:xfrm>
            <a:off x="2955351" y="-2347254"/>
            <a:ext cx="3921700" cy="76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Add Your Title Here</a:t>
            </a:r>
            <a:endParaRPr lang="th-TH" sz="28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</a:t>
            </a:r>
            <a:endParaRPr lang="th-TH" sz="28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pic>
        <p:nvPicPr>
          <p:cNvPr id="58" name="!!NetflixLogo" descr="Netflix, โลโก้ ไอคอน ใน Vector Logo">
            <a:extLst>
              <a:ext uri="{FF2B5EF4-FFF2-40B4-BE49-F238E27FC236}">
                <a16:creationId xmlns:a16="http://schemas.microsoft.com/office/drawing/2014/main" id="{CB7CB1F0-BF3B-3725-7213-EE4162C7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03" y="-2680830"/>
            <a:ext cx="206949" cy="206949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!!Subtitle(Optional)">
            <a:extLst>
              <a:ext uri="{FF2B5EF4-FFF2-40B4-BE49-F238E27FC236}">
                <a16:creationId xmlns:a16="http://schemas.microsoft.com/office/drawing/2014/main" id="{F516C6EC-67E1-4E01-5E5B-B7C697FB9732}"/>
              </a:ext>
            </a:extLst>
          </p:cNvPr>
          <p:cNvSpPr txBox="1"/>
          <p:nvPr/>
        </p:nvSpPr>
        <p:spPr>
          <a:xfrm>
            <a:off x="3265588" y="-2707238"/>
            <a:ext cx="2046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slideative</a:t>
            </a:r>
          </a:p>
        </p:txBody>
      </p:sp>
      <p:sp>
        <p:nvSpPr>
          <p:cNvPr id="81" name="!!Body">
            <a:extLst>
              <a:ext uri="{FF2B5EF4-FFF2-40B4-BE49-F238E27FC236}">
                <a16:creationId xmlns:a16="http://schemas.microsoft.com/office/drawing/2014/main" id="{33C79417-A8C3-AE94-ED92-C413CA6CB546}"/>
              </a:ext>
            </a:extLst>
          </p:cNvPr>
          <p:cNvSpPr txBox="1"/>
          <p:nvPr/>
        </p:nvSpPr>
        <p:spPr>
          <a:xfrm>
            <a:off x="2983222" y="-575920"/>
            <a:ext cx="3271110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317500" sx="102000" sy="102000" algn="ctr" rotWithShape="0">
                  <a:prstClr val="black">
                    <a:alpha val="40000"/>
                  </a:prstClr>
                </a:outerShdw>
              </a:effectLst>
              <a:latin typeface="Kanit Light" pitchFamily="2" charset="-34"/>
              <a:cs typeface="Kanit Light" pitchFamily="2" charset="-34"/>
            </a:endParaRPr>
          </a:p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endParaRPr lang="th-TH" sz="1200" dirty="0">
              <a:solidFill>
                <a:schemeClr val="bg1">
                  <a:lumMod val="95000"/>
                </a:schemeClr>
              </a:solidFill>
              <a:effectLst>
                <a:outerShdw blurRad="317500" sx="102000" sy="102000" algn="ctr" rotWithShape="0">
                  <a:prstClr val="black">
                    <a:alpha val="40000"/>
                  </a:prstClr>
                </a:outerShdw>
              </a:effectLst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82" name="!!Download">
            <a:extLst>
              <a:ext uri="{FF2B5EF4-FFF2-40B4-BE49-F238E27FC236}">
                <a16:creationId xmlns:a16="http://schemas.microsoft.com/office/drawing/2014/main" id="{90603E10-FBA6-9F63-A3A9-EDD5043D92D0}"/>
              </a:ext>
            </a:extLst>
          </p:cNvPr>
          <p:cNvGrpSpPr/>
          <p:nvPr/>
        </p:nvGrpSpPr>
        <p:grpSpPr>
          <a:xfrm>
            <a:off x="3049603" y="-1061561"/>
            <a:ext cx="3041635" cy="365760"/>
            <a:chOff x="3292490" y="4402919"/>
            <a:chExt cx="3041635" cy="3657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AAC65382-FA9E-11DB-06EE-780D178C666C}"/>
                </a:ext>
              </a:extLst>
            </p:cNvPr>
            <p:cNvSpPr/>
            <p:nvPr/>
          </p:nvSpPr>
          <p:spPr>
            <a:xfrm>
              <a:off x="3292490" y="4402919"/>
              <a:ext cx="3041635" cy="365760"/>
            </a:xfrm>
            <a:prstGeom prst="roundRect">
              <a:avLst>
                <a:gd name="adj" fmla="val 11971"/>
              </a:avLst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7BF2CDB-07F5-6FC4-7D97-810666A31ED8}"/>
                </a:ext>
              </a:extLst>
            </p:cNvPr>
            <p:cNvSpPr txBox="1"/>
            <p:nvPr/>
          </p:nvSpPr>
          <p:spPr>
            <a:xfrm>
              <a:off x="4064573" y="4430594"/>
              <a:ext cx="16092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Download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9F15FD7-7F67-B50D-A602-C5BE64291906}"/>
                </a:ext>
              </a:extLst>
            </p:cNvPr>
            <p:cNvGrpSpPr/>
            <p:nvPr/>
          </p:nvGrpSpPr>
          <p:grpSpPr>
            <a:xfrm>
              <a:off x="4254632" y="4509206"/>
              <a:ext cx="91440" cy="144147"/>
              <a:chOff x="4051706" y="5121804"/>
              <a:chExt cx="91440" cy="144147"/>
            </a:xfrm>
          </p:grpSpPr>
          <p:sp>
            <p:nvSpPr>
              <p:cNvPr id="86" name="Freeform: Shape 85" descr="Arrow Down with solid fill">
                <a:extLst>
                  <a:ext uri="{FF2B5EF4-FFF2-40B4-BE49-F238E27FC236}">
                    <a16:creationId xmlns:a16="http://schemas.microsoft.com/office/drawing/2014/main" id="{ED6D0743-C448-C386-B55B-C28EDEF58A5C}"/>
                  </a:ext>
                </a:extLst>
              </p:cNvPr>
              <p:cNvSpPr/>
              <p:nvPr/>
            </p:nvSpPr>
            <p:spPr>
              <a:xfrm>
                <a:off x="4054503" y="5121804"/>
                <a:ext cx="85846" cy="123668"/>
              </a:xfrm>
              <a:custGeom>
                <a:avLst/>
                <a:gdLst>
                  <a:gd name="connsiteX0" fmla="*/ 35314 w 85846"/>
                  <a:gd name="connsiteY0" fmla="*/ 0 h 123668"/>
                  <a:gd name="connsiteX1" fmla="*/ 50469 w 85846"/>
                  <a:gd name="connsiteY1" fmla="*/ 0 h 123668"/>
                  <a:gd name="connsiteX2" fmla="*/ 50469 w 85846"/>
                  <a:gd name="connsiteY2" fmla="*/ 97902 h 123668"/>
                  <a:gd name="connsiteX3" fmla="*/ 72954 w 85846"/>
                  <a:gd name="connsiteY3" fmla="*/ 75417 h 123668"/>
                  <a:gd name="connsiteX4" fmla="*/ 73207 w 85846"/>
                  <a:gd name="connsiteY4" fmla="*/ 75164 h 123668"/>
                  <a:gd name="connsiteX5" fmla="*/ 83571 w 85846"/>
                  <a:gd name="connsiteY5" fmla="*/ 75417 h 123668"/>
                  <a:gd name="connsiteX6" fmla="*/ 83824 w 85846"/>
                  <a:gd name="connsiteY6" fmla="*/ 75669 h 123668"/>
                  <a:gd name="connsiteX7" fmla="*/ 83571 w 85846"/>
                  <a:gd name="connsiteY7" fmla="*/ 86034 h 123668"/>
                  <a:gd name="connsiteX8" fmla="*/ 48206 w 85846"/>
                  <a:gd name="connsiteY8" fmla="*/ 121394 h 123668"/>
                  <a:gd name="connsiteX9" fmla="*/ 47953 w 85846"/>
                  <a:gd name="connsiteY9" fmla="*/ 121646 h 123668"/>
                  <a:gd name="connsiteX10" fmla="*/ 37589 w 85846"/>
                  <a:gd name="connsiteY10" fmla="*/ 121394 h 123668"/>
                  <a:gd name="connsiteX11" fmla="*/ 2199 w 85846"/>
                  <a:gd name="connsiteY11" fmla="*/ 86039 h 123668"/>
                  <a:gd name="connsiteX12" fmla="*/ 2199 w 85846"/>
                  <a:gd name="connsiteY12" fmla="*/ 75422 h 123668"/>
                  <a:gd name="connsiteX13" fmla="*/ 12816 w 85846"/>
                  <a:gd name="connsiteY13" fmla="*/ 75422 h 123668"/>
                  <a:gd name="connsiteX14" fmla="*/ 35314 w 85846"/>
                  <a:gd name="connsiteY14" fmla="*/ 97907 h 12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846" h="123668">
                    <a:moveTo>
                      <a:pt x="35314" y="0"/>
                    </a:moveTo>
                    <a:lnTo>
                      <a:pt x="50469" y="0"/>
                    </a:lnTo>
                    <a:lnTo>
                      <a:pt x="50469" y="97902"/>
                    </a:lnTo>
                    <a:lnTo>
                      <a:pt x="72954" y="75417"/>
                    </a:lnTo>
                    <a:cubicBezTo>
                      <a:pt x="73036" y="75330"/>
                      <a:pt x="73121" y="75246"/>
                      <a:pt x="73207" y="75164"/>
                    </a:cubicBezTo>
                    <a:cubicBezTo>
                      <a:pt x="76139" y="72371"/>
                      <a:pt x="80779" y="72485"/>
                      <a:pt x="83571" y="75417"/>
                    </a:cubicBezTo>
                    <a:cubicBezTo>
                      <a:pt x="83657" y="75499"/>
                      <a:pt x="83742" y="75583"/>
                      <a:pt x="83824" y="75669"/>
                    </a:cubicBezTo>
                    <a:cubicBezTo>
                      <a:pt x="86616" y="78601"/>
                      <a:pt x="86503" y="83241"/>
                      <a:pt x="83571" y="86034"/>
                    </a:cubicBezTo>
                    <a:lnTo>
                      <a:pt x="48206" y="121394"/>
                    </a:lnTo>
                    <a:cubicBezTo>
                      <a:pt x="48124" y="121480"/>
                      <a:pt x="48040" y="121564"/>
                      <a:pt x="47953" y="121646"/>
                    </a:cubicBezTo>
                    <a:cubicBezTo>
                      <a:pt x="45022" y="124439"/>
                      <a:pt x="40381" y="124325"/>
                      <a:pt x="37589" y="121394"/>
                    </a:cubicBezTo>
                    <a:lnTo>
                      <a:pt x="2199" y="86039"/>
                    </a:lnTo>
                    <a:cubicBezTo>
                      <a:pt x="-733" y="83107"/>
                      <a:pt x="-733" y="78353"/>
                      <a:pt x="2199" y="75422"/>
                    </a:cubicBezTo>
                    <a:cubicBezTo>
                      <a:pt x="5131" y="72490"/>
                      <a:pt x="9884" y="72490"/>
                      <a:pt x="12816" y="75422"/>
                    </a:cubicBezTo>
                    <a:lnTo>
                      <a:pt x="35314" y="97907"/>
                    </a:lnTo>
                    <a:close/>
                  </a:path>
                </a:pathLst>
              </a:custGeom>
              <a:solidFill>
                <a:schemeClr val="bg1"/>
              </a:solidFill>
              <a:ln w="24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BCADA84-DCF4-46F6-4DA1-0199419ED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1706" y="5265951"/>
                <a:ext cx="91440" cy="0"/>
              </a:xfrm>
              <a:prstGeom prst="line">
                <a:avLst/>
              </a:prstGeom>
              <a:ln w="1460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!!Share_icon" descr="Send outline">
            <a:extLst>
              <a:ext uri="{FF2B5EF4-FFF2-40B4-BE49-F238E27FC236}">
                <a16:creationId xmlns:a16="http://schemas.microsoft.com/office/drawing/2014/main" id="{E8D3A330-D32F-CD6B-FE20-9ED3FBCB85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46470" y="302126"/>
            <a:ext cx="268780" cy="268780"/>
          </a:xfrm>
          <a:prstGeom prst="rect">
            <a:avLst/>
          </a:prstGeom>
        </p:spPr>
      </p:pic>
      <p:pic>
        <p:nvPicPr>
          <p:cNvPr id="88" name="!!Like_icon" descr="Thumbs up sign outline">
            <a:extLst>
              <a:ext uri="{FF2B5EF4-FFF2-40B4-BE49-F238E27FC236}">
                <a16:creationId xmlns:a16="http://schemas.microsoft.com/office/drawing/2014/main" id="{2820B488-2F49-3BE9-47D4-D566FDC5E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4880" y="274546"/>
            <a:ext cx="296360" cy="296360"/>
          </a:xfrm>
          <a:prstGeom prst="rect">
            <a:avLst/>
          </a:prstGeom>
        </p:spPr>
      </p:pic>
      <p:sp>
        <p:nvSpPr>
          <p:cNvPr id="90" name="!!Plus_icon">
            <a:extLst>
              <a:ext uri="{FF2B5EF4-FFF2-40B4-BE49-F238E27FC236}">
                <a16:creationId xmlns:a16="http://schemas.microsoft.com/office/drawing/2014/main" id="{52FA5E54-D3B2-043E-58B1-60BC7532098E}"/>
              </a:ext>
            </a:extLst>
          </p:cNvPr>
          <p:cNvSpPr/>
          <p:nvPr/>
        </p:nvSpPr>
        <p:spPr>
          <a:xfrm>
            <a:off x="3441260" y="306546"/>
            <a:ext cx="247893" cy="247893"/>
          </a:xfrm>
          <a:prstGeom prst="mathPlus">
            <a:avLst>
              <a:gd name="adj1" fmla="val 62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!!MyList">
            <a:extLst>
              <a:ext uri="{FF2B5EF4-FFF2-40B4-BE49-F238E27FC236}">
                <a16:creationId xmlns:a16="http://schemas.microsoft.com/office/drawing/2014/main" id="{E9DA1191-F61E-A6F7-692C-75D43EC4DA8F}"/>
              </a:ext>
            </a:extLst>
          </p:cNvPr>
          <p:cNvSpPr txBox="1"/>
          <p:nvPr/>
        </p:nvSpPr>
        <p:spPr>
          <a:xfrm>
            <a:off x="2963349" y="583656"/>
            <a:ext cx="120371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My List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92" name="!!Rate">
            <a:extLst>
              <a:ext uri="{FF2B5EF4-FFF2-40B4-BE49-F238E27FC236}">
                <a16:creationId xmlns:a16="http://schemas.microsoft.com/office/drawing/2014/main" id="{379F9F7E-C605-2B51-23E0-65802DFEA073}"/>
              </a:ext>
            </a:extLst>
          </p:cNvPr>
          <p:cNvSpPr txBox="1"/>
          <p:nvPr/>
        </p:nvSpPr>
        <p:spPr>
          <a:xfrm>
            <a:off x="4012788" y="583656"/>
            <a:ext cx="68106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Rate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93" name="!!Share">
            <a:extLst>
              <a:ext uri="{FF2B5EF4-FFF2-40B4-BE49-F238E27FC236}">
                <a16:creationId xmlns:a16="http://schemas.microsoft.com/office/drawing/2014/main" id="{18A4AC35-8BDC-5A49-903A-77A1148E904C}"/>
              </a:ext>
            </a:extLst>
          </p:cNvPr>
          <p:cNvSpPr txBox="1"/>
          <p:nvPr/>
        </p:nvSpPr>
        <p:spPr>
          <a:xfrm>
            <a:off x="4740330" y="583656"/>
            <a:ext cx="68106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Share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95" name="!!Play">
            <a:extLst>
              <a:ext uri="{FF2B5EF4-FFF2-40B4-BE49-F238E27FC236}">
                <a16:creationId xmlns:a16="http://schemas.microsoft.com/office/drawing/2014/main" id="{FDD16D09-BCE2-D76C-24E5-9B76C5DEDA56}"/>
              </a:ext>
            </a:extLst>
          </p:cNvPr>
          <p:cNvGrpSpPr/>
          <p:nvPr/>
        </p:nvGrpSpPr>
        <p:grpSpPr>
          <a:xfrm>
            <a:off x="3049603" y="-1538491"/>
            <a:ext cx="3041635" cy="365760"/>
            <a:chOff x="3049603" y="4178687"/>
            <a:chExt cx="3041635" cy="365760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A1A2EFA-AF7C-DEB8-7913-01EEFD3C2C5C}"/>
                </a:ext>
              </a:extLst>
            </p:cNvPr>
            <p:cNvSpPr/>
            <p:nvPr/>
          </p:nvSpPr>
          <p:spPr>
            <a:xfrm>
              <a:off x="3049603" y="4178687"/>
              <a:ext cx="3041635" cy="365760"/>
            </a:xfrm>
            <a:prstGeom prst="roundRect">
              <a:avLst>
                <a:gd name="adj" fmla="val 119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44C2602-87E1-C9D8-7D06-118DB776D79D}"/>
                </a:ext>
              </a:extLst>
            </p:cNvPr>
            <p:cNvSpPr txBox="1"/>
            <p:nvPr/>
          </p:nvSpPr>
          <p:spPr>
            <a:xfrm>
              <a:off x="4279139" y="4207100"/>
              <a:ext cx="7006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Kanit" pitchFamily="2" charset="-34"/>
                  <a:cs typeface="Kanit" pitchFamily="2" charset="-34"/>
                </a:rPr>
                <a:t>Play</a:t>
              </a:r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2FFAC441-F45F-C596-988E-81922554A2E1}"/>
                </a:ext>
              </a:extLst>
            </p:cNvPr>
            <p:cNvSpPr/>
            <p:nvPr/>
          </p:nvSpPr>
          <p:spPr>
            <a:xfrm rot="5400000">
              <a:off x="4213323" y="4282504"/>
              <a:ext cx="158879" cy="13696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!!Description">
            <a:extLst>
              <a:ext uri="{FF2B5EF4-FFF2-40B4-BE49-F238E27FC236}">
                <a16:creationId xmlns:a16="http://schemas.microsoft.com/office/drawing/2014/main" id="{EFA31DC6-7821-B906-3D26-9FE0CDDAC336}"/>
              </a:ext>
            </a:extLst>
          </p:cNvPr>
          <p:cNvSpPr txBox="1"/>
          <p:nvPr/>
        </p:nvSpPr>
        <p:spPr>
          <a:xfrm>
            <a:off x="6482476" y="-1614801"/>
            <a:ext cx="31192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97" name="!!RedLine1">
            <a:extLst>
              <a:ext uri="{FF2B5EF4-FFF2-40B4-BE49-F238E27FC236}">
                <a16:creationId xmlns:a16="http://schemas.microsoft.com/office/drawing/2014/main" id="{74498A68-7A03-466C-31CA-721A788E7034}"/>
              </a:ext>
            </a:extLst>
          </p:cNvPr>
          <p:cNvCxnSpPr>
            <a:cxnSpLocks/>
          </p:cNvCxnSpPr>
          <p:nvPr/>
        </p:nvCxnSpPr>
        <p:spPr>
          <a:xfrm>
            <a:off x="3080083" y="1202856"/>
            <a:ext cx="914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!!Subtitle1">
            <a:extLst>
              <a:ext uri="{FF2B5EF4-FFF2-40B4-BE49-F238E27FC236}">
                <a16:creationId xmlns:a16="http://schemas.microsoft.com/office/drawing/2014/main" id="{535E30DA-1012-D4AD-E564-30D154C4DAC4}"/>
              </a:ext>
            </a:extLst>
          </p:cNvPr>
          <p:cNvSpPr txBox="1"/>
          <p:nvPr/>
        </p:nvSpPr>
        <p:spPr>
          <a:xfrm>
            <a:off x="2983222" y="1278337"/>
            <a:ext cx="138495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Kanit" pitchFamily="2" charset="-34"/>
                <a:cs typeface="Kanit" pitchFamily="2" charset="-34"/>
              </a:rPr>
              <a:t>Insights</a:t>
            </a:r>
            <a:endParaRPr lang="th-TH" sz="1400" dirty="0">
              <a:solidFill>
                <a:schemeClr val="bg1">
                  <a:lumMod val="50000"/>
                </a:schemeClr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99" name="!!Subtitle2">
            <a:extLst>
              <a:ext uri="{FF2B5EF4-FFF2-40B4-BE49-F238E27FC236}">
                <a16:creationId xmlns:a16="http://schemas.microsoft.com/office/drawing/2014/main" id="{3F409DCF-7D06-C748-324F-2675A1167F82}"/>
              </a:ext>
            </a:extLst>
          </p:cNvPr>
          <p:cNvSpPr txBox="1"/>
          <p:nvPr/>
        </p:nvSpPr>
        <p:spPr>
          <a:xfrm>
            <a:off x="4570420" y="1278337"/>
            <a:ext cx="138495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" pitchFamily="2" charset="-34"/>
                <a:cs typeface="Kanit" pitchFamily="2" charset="-34"/>
              </a:rPr>
              <a:t>Conclusion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101" name="!!Heading">
            <a:extLst>
              <a:ext uri="{FF2B5EF4-FFF2-40B4-BE49-F238E27FC236}">
                <a16:creationId xmlns:a16="http://schemas.microsoft.com/office/drawing/2014/main" id="{88704BB7-F66A-DECE-4EF9-215FEC521ED0}"/>
              </a:ext>
            </a:extLst>
          </p:cNvPr>
          <p:cNvSpPr txBox="1"/>
          <p:nvPr/>
        </p:nvSpPr>
        <p:spPr>
          <a:xfrm>
            <a:off x="2955351" y="1756569"/>
            <a:ext cx="410814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Netflix’s growth, global presence, and popular content trends are clearly visible through this analysis. </a:t>
            </a:r>
          </a:p>
        </p:txBody>
      </p:sp>
      <p:cxnSp>
        <p:nvCxnSpPr>
          <p:cNvPr id="105" name="!!GreyLine1">
            <a:extLst>
              <a:ext uri="{FF2B5EF4-FFF2-40B4-BE49-F238E27FC236}">
                <a16:creationId xmlns:a16="http://schemas.microsoft.com/office/drawing/2014/main" id="{ACF30EE4-4CA7-5F48-D54F-05D1EBCBED78}"/>
              </a:ext>
            </a:extLst>
          </p:cNvPr>
          <p:cNvCxnSpPr>
            <a:cxnSpLocks/>
          </p:cNvCxnSpPr>
          <p:nvPr/>
        </p:nvCxnSpPr>
        <p:spPr>
          <a:xfrm>
            <a:off x="2523869" y="1733832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!!Picture1">
            <a:extLst>
              <a:ext uri="{FF2B5EF4-FFF2-40B4-BE49-F238E27FC236}">
                <a16:creationId xmlns:a16="http://schemas.microsoft.com/office/drawing/2014/main" id="{D45AEC36-5BD0-75B2-AC0F-6BDC21496DC0}"/>
              </a:ext>
            </a:extLst>
          </p:cNvPr>
          <p:cNvGrpSpPr/>
          <p:nvPr/>
        </p:nvGrpSpPr>
        <p:grpSpPr>
          <a:xfrm>
            <a:off x="3049603" y="2505852"/>
            <a:ext cx="1429999" cy="890126"/>
            <a:chOff x="3292490" y="8266572"/>
            <a:chExt cx="1429999" cy="890126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E828E217-D2B5-5893-0D18-120B35042217}"/>
                </a:ext>
              </a:extLst>
            </p:cNvPr>
            <p:cNvSpPr/>
            <p:nvPr/>
          </p:nvSpPr>
          <p:spPr>
            <a:xfrm>
              <a:off x="3292490" y="8266572"/>
              <a:ext cx="1429999" cy="890126"/>
            </a:xfrm>
            <a:prstGeom prst="roundRect">
              <a:avLst>
                <a:gd name="adj" fmla="val 8629"/>
              </a:avLst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8E105BD-33E7-DF06-9CE1-6365435D03B6}"/>
                </a:ext>
              </a:extLst>
            </p:cNvPr>
            <p:cNvGrpSpPr/>
            <p:nvPr/>
          </p:nvGrpSpPr>
          <p:grpSpPr>
            <a:xfrm>
              <a:off x="3855089" y="8511753"/>
              <a:ext cx="304800" cy="304800"/>
              <a:chOff x="3855089" y="8541528"/>
              <a:chExt cx="304800" cy="304800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4CE1D9A-866A-DB1D-6C1A-6040A5F128F6}"/>
                  </a:ext>
                </a:extLst>
              </p:cNvPr>
              <p:cNvSpPr/>
              <p:nvPr/>
            </p:nvSpPr>
            <p:spPr>
              <a:xfrm>
                <a:off x="3855089" y="8541528"/>
                <a:ext cx="304800" cy="3048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35EC50A8-5DCB-2B07-A2D6-E0D9C108012D}"/>
                  </a:ext>
                </a:extLst>
              </p:cNvPr>
              <p:cNvSpPr/>
              <p:nvPr/>
            </p:nvSpPr>
            <p:spPr>
              <a:xfrm rot="5400000" flipH="1">
                <a:off x="3952673" y="8646042"/>
                <a:ext cx="155070" cy="11200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1" name="!!Heading1">
            <a:extLst>
              <a:ext uri="{FF2B5EF4-FFF2-40B4-BE49-F238E27FC236}">
                <a16:creationId xmlns:a16="http://schemas.microsoft.com/office/drawing/2014/main" id="{2C1BFDFA-4910-17B7-1CEE-61241727DED4}"/>
              </a:ext>
            </a:extLst>
          </p:cNvPr>
          <p:cNvSpPr txBox="1"/>
          <p:nvPr/>
        </p:nvSpPr>
        <p:spPr>
          <a:xfrm>
            <a:off x="4620699" y="2554591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01 – Platform Evolution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112" name="!!Download1">
            <a:extLst>
              <a:ext uri="{FF2B5EF4-FFF2-40B4-BE49-F238E27FC236}">
                <a16:creationId xmlns:a16="http://schemas.microsoft.com/office/drawing/2014/main" id="{9D16B8CA-0C20-D2F3-3B30-E0875C9067B3}"/>
              </a:ext>
            </a:extLst>
          </p:cNvPr>
          <p:cNvGrpSpPr/>
          <p:nvPr/>
        </p:nvGrpSpPr>
        <p:grpSpPr>
          <a:xfrm>
            <a:off x="9132574" y="2739717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113" name="Freeform: Shape 112" descr="Arrow Down with solid fill">
              <a:extLst>
                <a:ext uri="{FF2B5EF4-FFF2-40B4-BE49-F238E27FC236}">
                  <a16:creationId xmlns:a16="http://schemas.microsoft.com/office/drawing/2014/main" id="{1B682687-2308-3C8F-E94D-73BE18D6DAED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77253B-CEA7-35C7-C15C-64CA57C1D1B6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!!Body1">
            <a:extLst>
              <a:ext uri="{FF2B5EF4-FFF2-40B4-BE49-F238E27FC236}">
                <a16:creationId xmlns:a16="http://schemas.microsoft.com/office/drawing/2014/main" id="{3FCB4FE1-BA75-3DC0-E347-787228E01D50}"/>
              </a:ext>
            </a:extLst>
          </p:cNvPr>
          <p:cNvSpPr txBox="1"/>
          <p:nvPr/>
        </p:nvSpPr>
        <p:spPr>
          <a:xfrm>
            <a:off x="4620699" y="2828290"/>
            <a:ext cx="433338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Netflix’s library has diversified over the years, adding both Movies and TV Shows.</a:t>
            </a:r>
          </a:p>
        </p:txBody>
      </p:sp>
      <p:cxnSp>
        <p:nvCxnSpPr>
          <p:cNvPr id="116" name="!!GreyLine2">
            <a:extLst>
              <a:ext uri="{FF2B5EF4-FFF2-40B4-BE49-F238E27FC236}">
                <a16:creationId xmlns:a16="http://schemas.microsoft.com/office/drawing/2014/main" id="{D256D671-3577-DBD2-C3EA-C9DE73A2DDC1}"/>
              </a:ext>
            </a:extLst>
          </p:cNvPr>
          <p:cNvCxnSpPr>
            <a:cxnSpLocks/>
          </p:cNvCxnSpPr>
          <p:nvPr/>
        </p:nvCxnSpPr>
        <p:spPr>
          <a:xfrm>
            <a:off x="3049603" y="3817122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!!Picture2">
            <a:extLst>
              <a:ext uri="{FF2B5EF4-FFF2-40B4-BE49-F238E27FC236}">
                <a16:creationId xmlns:a16="http://schemas.microsoft.com/office/drawing/2014/main" id="{6168E33B-DE91-09AE-A127-091033B88C04}"/>
              </a:ext>
            </a:extLst>
          </p:cNvPr>
          <p:cNvGrpSpPr/>
          <p:nvPr/>
        </p:nvGrpSpPr>
        <p:grpSpPr>
          <a:xfrm>
            <a:off x="2955351" y="3949875"/>
            <a:ext cx="1615069" cy="1064869"/>
            <a:chOff x="3206236" y="9730766"/>
            <a:chExt cx="1516253" cy="1012079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15D140B6-B522-6EBB-4A71-7B29C377F21D}"/>
                </a:ext>
              </a:extLst>
            </p:cNvPr>
            <p:cNvSpPr/>
            <p:nvPr/>
          </p:nvSpPr>
          <p:spPr>
            <a:xfrm>
              <a:off x="3206236" y="9730766"/>
              <a:ext cx="1516253" cy="1012079"/>
            </a:xfrm>
            <a:prstGeom prst="roundRect">
              <a:avLst>
                <a:gd name="adj" fmla="val 8629"/>
              </a:avLst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84E7A73-4656-F4A9-D593-3F124A458EB6}"/>
                </a:ext>
              </a:extLst>
            </p:cNvPr>
            <p:cNvGrpSpPr/>
            <p:nvPr/>
          </p:nvGrpSpPr>
          <p:grpSpPr>
            <a:xfrm>
              <a:off x="3831459" y="10044653"/>
              <a:ext cx="304800" cy="304800"/>
              <a:chOff x="3831459" y="8610233"/>
              <a:chExt cx="304800" cy="304800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C1554F7-87CD-5CFE-319C-C4C1DE09FBB5}"/>
                  </a:ext>
                </a:extLst>
              </p:cNvPr>
              <p:cNvSpPr/>
              <p:nvPr/>
            </p:nvSpPr>
            <p:spPr>
              <a:xfrm>
                <a:off x="3831459" y="8610233"/>
                <a:ext cx="304800" cy="3048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Isosceles Triangle 120">
                <a:extLst>
                  <a:ext uri="{FF2B5EF4-FFF2-40B4-BE49-F238E27FC236}">
                    <a16:creationId xmlns:a16="http://schemas.microsoft.com/office/drawing/2014/main" id="{7C1A57F9-2626-27B0-16EE-EAB9F57FD365}"/>
                  </a:ext>
                </a:extLst>
              </p:cNvPr>
              <p:cNvSpPr/>
              <p:nvPr/>
            </p:nvSpPr>
            <p:spPr>
              <a:xfrm rot="5400000" flipH="1">
                <a:off x="3925767" y="8696676"/>
                <a:ext cx="151408" cy="13253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!!Heading2">
            <a:extLst>
              <a:ext uri="{FF2B5EF4-FFF2-40B4-BE49-F238E27FC236}">
                <a16:creationId xmlns:a16="http://schemas.microsoft.com/office/drawing/2014/main" id="{BE4F38F4-3376-FC9F-79C8-8EE92BA44686}"/>
              </a:ext>
            </a:extLst>
          </p:cNvPr>
          <p:cNvSpPr txBox="1"/>
          <p:nvPr/>
        </p:nvSpPr>
        <p:spPr>
          <a:xfrm>
            <a:off x="4620699" y="4018786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02 – Production Pattern 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123" name="!!Download2">
            <a:extLst>
              <a:ext uri="{FF2B5EF4-FFF2-40B4-BE49-F238E27FC236}">
                <a16:creationId xmlns:a16="http://schemas.microsoft.com/office/drawing/2014/main" id="{ED5B310F-05A5-C762-DB7C-694A725F41A7}"/>
              </a:ext>
            </a:extLst>
          </p:cNvPr>
          <p:cNvGrpSpPr/>
          <p:nvPr/>
        </p:nvGrpSpPr>
        <p:grpSpPr>
          <a:xfrm>
            <a:off x="9132574" y="4203912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124" name="Freeform: Shape 123" descr="Arrow Down with solid fill">
              <a:extLst>
                <a:ext uri="{FF2B5EF4-FFF2-40B4-BE49-F238E27FC236}">
                  <a16:creationId xmlns:a16="http://schemas.microsoft.com/office/drawing/2014/main" id="{F69ABC3F-147A-3B64-B09D-083A3258AEC9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A0B34BE-1B71-8F44-26C6-D42615854A8C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!!Body2">
            <a:extLst>
              <a:ext uri="{FF2B5EF4-FFF2-40B4-BE49-F238E27FC236}">
                <a16:creationId xmlns:a16="http://schemas.microsoft.com/office/drawing/2014/main" id="{49A65D40-B3D0-DA49-C0AF-0C5EF02A059B}"/>
              </a:ext>
            </a:extLst>
          </p:cNvPr>
          <p:cNvSpPr txBox="1"/>
          <p:nvPr/>
        </p:nvSpPr>
        <p:spPr>
          <a:xfrm>
            <a:off x="4620699" y="4292485"/>
            <a:ext cx="433338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Shows a shift from domestic content to more international productions, reflecting global strategy.</a:t>
            </a:r>
          </a:p>
        </p:txBody>
      </p:sp>
      <p:cxnSp>
        <p:nvCxnSpPr>
          <p:cNvPr id="127" name="!!GreyLine3">
            <a:extLst>
              <a:ext uri="{FF2B5EF4-FFF2-40B4-BE49-F238E27FC236}">
                <a16:creationId xmlns:a16="http://schemas.microsoft.com/office/drawing/2014/main" id="{278A93D1-CBC3-73B9-4240-7D86360A3614}"/>
              </a:ext>
            </a:extLst>
          </p:cNvPr>
          <p:cNvCxnSpPr>
            <a:cxnSpLocks/>
          </p:cNvCxnSpPr>
          <p:nvPr/>
        </p:nvCxnSpPr>
        <p:spPr>
          <a:xfrm>
            <a:off x="3049603" y="5259698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!!Picture3">
            <a:extLst>
              <a:ext uri="{FF2B5EF4-FFF2-40B4-BE49-F238E27FC236}">
                <a16:creationId xmlns:a16="http://schemas.microsoft.com/office/drawing/2014/main" id="{A0475495-A6D2-D651-7CDE-5A3890123A20}"/>
              </a:ext>
            </a:extLst>
          </p:cNvPr>
          <p:cNvGrpSpPr/>
          <p:nvPr/>
        </p:nvGrpSpPr>
        <p:grpSpPr>
          <a:xfrm>
            <a:off x="3080083" y="5406086"/>
            <a:ext cx="1431157" cy="952221"/>
            <a:chOff x="3291332" y="11173342"/>
            <a:chExt cx="1431157" cy="952221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1C4029AC-0D02-5B63-C044-E1549EC50A50}"/>
                </a:ext>
              </a:extLst>
            </p:cNvPr>
            <p:cNvSpPr/>
            <p:nvPr/>
          </p:nvSpPr>
          <p:spPr>
            <a:xfrm>
              <a:off x="3291332" y="11173342"/>
              <a:ext cx="1431157" cy="952221"/>
            </a:xfrm>
            <a:prstGeom prst="roundRect">
              <a:avLst>
                <a:gd name="adj" fmla="val 8629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F3E4141-8DA6-DE82-CC88-72D88F6DBEB9}"/>
                </a:ext>
              </a:extLst>
            </p:cNvPr>
            <p:cNvGrpSpPr/>
            <p:nvPr/>
          </p:nvGrpSpPr>
          <p:grpSpPr>
            <a:xfrm>
              <a:off x="3852434" y="11472153"/>
              <a:ext cx="304800" cy="304800"/>
              <a:chOff x="3852434" y="8595157"/>
              <a:chExt cx="304800" cy="30480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1A6111B-5694-0ED7-A816-CAEF5B3B85C7}"/>
                  </a:ext>
                </a:extLst>
              </p:cNvPr>
              <p:cNvSpPr/>
              <p:nvPr/>
            </p:nvSpPr>
            <p:spPr>
              <a:xfrm>
                <a:off x="3852434" y="8595157"/>
                <a:ext cx="304800" cy="3048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FD7D7AF6-3F87-135B-F211-FC6E9F258CA6}"/>
                  </a:ext>
                </a:extLst>
              </p:cNvPr>
              <p:cNvSpPr/>
              <p:nvPr/>
            </p:nvSpPr>
            <p:spPr>
              <a:xfrm rot="5400000">
                <a:off x="3922626" y="8676520"/>
                <a:ext cx="181562" cy="14167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33" name="!!Heading3">
            <a:extLst>
              <a:ext uri="{FF2B5EF4-FFF2-40B4-BE49-F238E27FC236}">
                <a16:creationId xmlns:a16="http://schemas.microsoft.com/office/drawing/2014/main" id="{25BFF9A8-36FA-B18F-217C-A97CDE592090}"/>
              </a:ext>
            </a:extLst>
          </p:cNvPr>
          <p:cNvSpPr txBox="1"/>
          <p:nvPr/>
        </p:nvSpPr>
        <p:spPr>
          <a:xfrm>
            <a:off x="4620699" y="5461362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03 – Popular Genres &amp; Strategy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134" name="!!Download3">
            <a:extLst>
              <a:ext uri="{FF2B5EF4-FFF2-40B4-BE49-F238E27FC236}">
                <a16:creationId xmlns:a16="http://schemas.microsoft.com/office/drawing/2014/main" id="{3891D7B1-5CBE-81C1-E989-6BC67E5447CB}"/>
              </a:ext>
            </a:extLst>
          </p:cNvPr>
          <p:cNvGrpSpPr/>
          <p:nvPr/>
        </p:nvGrpSpPr>
        <p:grpSpPr>
          <a:xfrm>
            <a:off x="9132574" y="5646488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135" name="Freeform: Shape 134" descr="Arrow Down with solid fill">
              <a:extLst>
                <a:ext uri="{FF2B5EF4-FFF2-40B4-BE49-F238E27FC236}">
                  <a16:creationId xmlns:a16="http://schemas.microsoft.com/office/drawing/2014/main" id="{97B9AAFE-C96A-D730-BB2C-8E453B12A399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FFBDCD5-A197-1123-3A07-E4E6BC2C70B3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!!Body3">
            <a:extLst>
              <a:ext uri="{FF2B5EF4-FFF2-40B4-BE49-F238E27FC236}">
                <a16:creationId xmlns:a16="http://schemas.microsoft.com/office/drawing/2014/main" id="{DF10B55A-AFAF-C2C7-C6A6-0460E282B276}"/>
              </a:ext>
            </a:extLst>
          </p:cNvPr>
          <p:cNvSpPr txBox="1"/>
          <p:nvPr/>
        </p:nvSpPr>
        <p:spPr>
          <a:xfrm>
            <a:off x="4620699" y="5735061"/>
            <a:ext cx="433338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Drama, Comedy and Documentaries dominate.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Insights support data-driven content decisions..</a:t>
            </a:r>
          </a:p>
        </p:txBody>
      </p:sp>
      <p:cxnSp>
        <p:nvCxnSpPr>
          <p:cNvPr id="138" name="!!RedLine2">
            <a:extLst>
              <a:ext uri="{FF2B5EF4-FFF2-40B4-BE49-F238E27FC236}">
                <a16:creationId xmlns:a16="http://schemas.microsoft.com/office/drawing/2014/main" id="{0843D44A-CA94-2DB2-7650-BF3835295703}"/>
              </a:ext>
            </a:extLst>
          </p:cNvPr>
          <p:cNvCxnSpPr>
            <a:cxnSpLocks/>
          </p:cNvCxnSpPr>
          <p:nvPr/>
        </p:nvCxnSpPr>
        <p:spPr>
          <a:xfrm>
            <a:off x="4690835" y="1202856"/>
            <a:ext cx="1143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66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ank You">
            <a:extLst>
              <a:ext uri="{FF2B5EF4-FFF2-40B4-BE49-F238E27FC236}">
                <a16:creationId xmlns:a16="http://schemas.microsoft.com/office/drawing/2014/main" id="{549D5FB7-27FB-151D-BB0E-4FB65E14CD6E}"/>
              </a:ext>
            </a:extLst>
          </p:cNvPr>
          <p:cNvSpPr txBox="1"/>
          <p:nvPr/>
        </p:nvSpPr>
        <p:spPr>
          <a:xfrm>
            <a:off x="2108200" y="2497976"/>
            <a:ext cx="7975600" cy="186204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3189"/>
              </a:avLst>
            </a:prstTxWarp>
            <a:spAutoFit/>
          </a:bodyPr>
          <a:lstStyle/>
          <a:p>
            <a:pPr algn="ctr"/>
            <a:r>
              <a:rPr lang="en-US" sz="11500" dirty="0">
                <a:solidFill>
                  <a:schemeClr val="accent2">
                    <a:lumMod val="75000"/>
                  </a:schemeClr>
                </a:solidFill>
                <a:latin typeface="Bebas neue" panose="020B0606020202050201" pitchFamily="34" charset="0"/>
                <a:ea typeface="Roboto Black" panose="0200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6013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Office Theme">
  <a:themeElements>
    <a:clrScheme name="Netflix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10101"/>
      </a:accent1>
      <a:accent2>
        <a:srgbClr val="E50913"/>
      </a:accent2>
      <a:accent3>
        <a:srgbClr val="010101"/>
      </a:accent3>
      <a:accent4>
        <a:srgbClr val="E50913"/>
      </a:accent4>
      <a:accent5>
        <a:srgbClr val="010101"/>
      </a:accent5>
      <a:accent6>
        <a:srgbClr val="E50913"/>
      </a:accent6>
      <a:hlink>
        <a:srgbClr val="010101"/>
      </a:hlink>
      <a:folHlink>
        <a:srgbClr val="E5091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600</Words>
  <Application>Microsoft Office PowerPoint</Application>
  <PresentationFormat>Widescreen</PresentationFormat>
  <Paragraphs>117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Poppins</vt:lpstr>
      <vt:lpstr>Poppins SemiBold</vt:lpstr>
      <vt:lpstr>Kanit Light</vt:lpstr>
      <vt:lpstr>Bebas Neue</vt:lpstr>
      <vt:lpstr>Calibri Light</vt:lpstr>
      <vt:lpstr>Kanit</vt:lpstr>
      <vt:lpstr>Calibri</vt:lpstr>
      <vt:lpstr>Kanit SemiBold</vt:lpstr>
      <vt:lpstr>Poppins ExtraBold</vt:lpstr>
      <vt:lpstr>Arial</vt:lpstr>
      <vt:lpstr>Roboto Black</vt:lpstr>
      <vt:lpstr>Wingdings</vt:lpstr>
      <vt:lpstr>Office Theme</vt:lpstr>
      <vt:lpstr>slideative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Slideative .</dc:creator>
  <cp:lastModifiedBy>Aayush Raj Giri</cp:lastModifiedBy>
  <cp:revision>133</cp:revision>
  <dcterms:created xsi:type="dcterms:W3CDTF">2022-12-15T07:50:25Z</dcterms:created>
  <dcterms:modified xsi:type="dcterms:W3CDTF">2025-08-18T16:55:11Z</dcterms:modified>
</cp:coreProperties>
</file>